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49"/>
  </p:notesMasterIdLst>
  <p:sldIdLst>
    <p:sldId id="256" r:id="rId3"/>
    <p:sldId id="276" r:id="rId4"/>
    <p:sldId id="279" r:id="rId5"/>
    <p:sldId id="277" r:id="rId6"/>
    <p:sldId id="278" r:id="rId7"/>
    <p:sldId id="257" r:id="rId8"/>
    <p:sldId id="261" r:id="rId9"/>
    <p:sldId id="303" r:id="rId10"/>
    <p:sldId id="304" r:id="rId11"/>
    <p:sldId id="305" r:id="rId12"/>
    <p:sldId id="262" r:id="rId13"/>
    <p:sldId id="263" r:id="rId14"/>
    <p:sldId id="264" r:id="rId15"/>
    <p:sldId id="265" r:id="rId16"/>
    <p:sldId id="266" r:id="rId17"/>
    <p:sldId id="267" r:id="rId18"/>
    <p:sldId id="290" r:id="rId19"/>
    <p:sldId id="291" r:id="rId20"/>
    <p:sldId id="292" r:id="rId21"/>
    <p:sldId id="268" r:id="rId22"/>
    <p:sldId id="269" r:id="rId23"/>
    <p:sldId id="270" r:id="rId24"/>
    <p:sldId id="281" r:id="rId25"/>
    <p:sldId id="289" r:id="rId26"/>
    <p:sldId id="286" r:id="rId27"/>
    <p:sldId id="287" r:id="rId28"/>
    <p:sldId id="288" r:id="rId29"/>
    <p:sldId id="271" r:id="rId30"/>
    <p:sldId id="282" r:id="rId31"/>
    <p:sldId id="283" r:id="rId32"/>
    <p:sldId id="284" r:id="rId33"/>
    <p:sldId id="285" r:id="rId34"/>
    <p:sldId id="272" r:id="rId35"/>
    <p:sldId id="293" r:id="rId36"/>
    <p:sldId id="302" r:id="rId37"/>
    <p:sldId id="294" r:id="rId38"/>
    <p:sldId id="295" r:id="rId39"/>
    <p:sldId id="297" r:id="rId40"/>
    <p:sldId id="298" r:id="rId41"/>
    <p:sldId id="296" r:id="rId42"/>
    <p:sldId id="299" r:id="rId43"/>
    <p:sldId id="300" r:id="rId44"/>
    <p:sldId id="301" r:id="rId45"/>
    <p:sldId id="273" r:id="rId46"/>
    <p:sldId id="274" r:id="rId47"/>
    <p:sldId id="275" r:id="rId48"/>
  </p:sldIdLst>
  <p:sldSz cx="9144000" cy="6858000" type="screen4x3"/>
  <p:notesSz cx="6858000" cy="9144000"/>
  <p:embeddedFontLst>
    <p:embeddedFont>
      <p:font typeface="Libre Franklin" panose="02000000000000000000" pitchFamily="2" charset="0"/>
      <p:regular r:id="rId50"/>
      <p:bold r:id="rId51"/>
      <p:italic r:id="rId52"/>
      <p:boldItalic r:id="rId53"/>
    </p:embeddedFont>
    <p:embeddedFont>
      <p:font typeface="Libre Franklin Medium" panose="020000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8" roundtripDataSignature="AMtx7mjA+OnqQUqQrXlM/NsfvdqoJIBX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30" autoAdjust="0"/>
  </p:normalViewPr>
  <p:slideViewPr>
    <p:cSldViewPr snapToGrid="0">
      <p:cViewPr varScale="1">
        <p:scale>
          <a:sx n="83" d="100"/>
          <a:sy n="83" d="100"/>
        </p:scale>
        <p:origin x="1450" y="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 /><Relationship Id="rId18" Type="http://schemas.openxmlformats.org/officeDocument/2006/relationships/slide" Target="slides/slide16.xml" /><Relationship Id="rId26" Type="http://schemas.openxmlformats.org/officeDocument/2006/relationships/slide" Target="slides/slide24.xml" /><Relationship Id="rId39" Type="http://schemas.openxmlformats.org/officeDocument/2006/relationships/slide" Target="slides/slide37.xml" /><Relationship Id="rId21" Type="http://schemas.openxmlformats.org/officeDocument/2006/relationships/slide" Target="slides/slide19.xml" /><Relationship Id="rId34" Type="http://schemas.openxmlformats.org/officeDocument/2006/relationships/slide" Target="slides/slide32.xml" /><Relationship Id="rId42" Type="http://schemas.openxmlformats.org/officeDocument/2006/relationships/slide" Target="slides/slide40.xml" /><Relationship Id="rId47" Type="http://schemas.openxmlformats.org/officeDocument/2006/relationships/slide" Target="slides/slide45.xml" /><Relationship Id="rId50" Type="http://schemas.openxmlformats.org/officeDocument/2006/relationships/font" Target="fonts/font1.fntdata" /><Relationship Id="rId55" Type="http://schemas.openxmlformats.org/officeDocument/2006/relationships/font" Target="fonts/font6.fntdata" /><Relationship Id="rId7" Type="http://schemas.openxmlformats.org/officeDocument/2006/relationships/slide" Target="slides/slide5.xml" /><Relationship Id="rId2" Type="http://schemas.openxmlformats.org/officeDocument/2006/relationships/slideMaster" Target="slideMasters/slideMaster2.xml" /><Relationship Id="rId16" Type="http://schemas.openxmlformats.org/officeDocument/2006/relationships/slide" Target="slides/slide14.xml" /><Relationship Id="rId20" Type="http://schemas.openxmlformats.org/officeDocument/2006/relationships/slide" Target="slides/slide18.xml" /><Relationship Id="rId29" Type="http://schemas.openxmlformats.org/officeDocument/2006/relationships/slide" Target="slides/slide27.xml" /><Relationship Id="rId41" Type="http://schemas.openxmlformats.org/officeDocument/2006/relationships/slide" Target="slides/slide39.xml" /><Relationship Id="rId54" Type="http://schemas.openxmlformats.org/officeDocument/2006/relationships/font" Target="fonts/font5.fntdata" /><Relationship Id="rId62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4.xml" /><Relationship Id="rId11" Type="http://schemas.openxmlformats.org/officeDocument/2006/relationships/slide" Target="slides/slide9.xml" /><Relationship Id="rId24" Type="http://schemas.openxmlformats.org/officeDocument/2006/relationships/slide" Target="slides/slide22.xml" /><Relationship Id="rId32" Type="http://schemas.openxmlformats.org/officeDocument/2006/relationships/slide" Target="slides/slide30.xml" /><Relationship Id="rId37" Type="http://schemas.openxmlformats.org/officeDocument/2006/relationships/slide" Target="slides/slide35.xml" /><Relationship Id="rId40" Type="http://schemas.openxmlformats.org/officeDocument/2006/relationships/slide" Target="slides/slide38.xml" /><Relationship Id="rId45" Type="http://schemas.openxmlformats.org/officeDocument/2006/relationships/slide" Target="slides/slide43.xml" /><Relationship Id="rId53" Type="http://schemas.openxmlformats.org/officeDocument/2006/relationships/font" Target="fonts/font4.fntdata" /><Relationship Id="rId58" Type="http://customschemas.google.com/relationships/presentationmetadata" Target="metadata" /><Relationship Id="rId5" Type="http://schemas.openxmlformats.org/officeDocument/2006/relationships/slide" Target="slides/slide3.xml" /><Relationship Id="rId15" Type="http://schemas.openxmlformats.org/officeDocument/2006/relationships/slide" Target="slides/slide13.xml" /><Relationship Id="rId23" Type="http://schemas.openxmlformats.org/officeDocument/2006/relationships/slide" Target="slides/slide21.xml" /><Relationship Id="rId28" Type="http://schemas.openxmlformats.org/officeDocument/2006/relationships/slide" Target="slides/slide26.xml" /><Relationship Id="rId36" Type="http://schemas.openxmlformats.org/officeDocument/2006/relationships/slide" Target="slides/slide34.xml" /><Relationship Id="rId49" Type="http://schemas.openxmlformats.org/officeDocument/2006/relationships/notesMaster" Target="notesMasters/notesMaster1.xml" /><Relationship Id="rId57" Type="http://schemas.openxmlformats.org/officeDocument/2006/relationships/font" Target="fonts/font8.fntdata" /><Relationship Id="rId61" Type="http://schemas.openxmlformats.org/officeDocument/2006/relationships/theme" Target="theme/theme1.xml" /><Relationship Id="rId10" Type="http://schemas.openxmlformats.org/officeDocument/2006/relationships/slide" Target="slides/slide8.xml" /><Relationship Id="rId19" Type="http://schemas.openxmlformats.org/officeDocument/2006/relationships/slide" Target="slides/slide17.xml" /><Relationship Id="rId31" Type="http://schemas.openxmlformats.org/officeDocument/2006/relationships/slide" Target="slides/slide29.xml" /><Relationship Id="rId44" Type="http://schemas.openxmlformats.org/officeDocument/2006/relationships/slide" Target="slides/slide42.xml" /><Relationship Id="rId52" Type="http://schemas.openxmlformats.org/officeDocument/2006/relationships/font" Target="fonts/font3.fntdata" /><Relationship Id="rId60" Type="http://schemas.openxmlformats.org/officeDocument/2006/relationships/viewProps" Target="viewProps.xml" /><Relationship Id="rId4" Type="http://schemas.openxmlformats.org/officeDocument/2006/relationships/slide" Target="slides/slide2.xml" /><Relationship Id="rId9" Type="http://schemas.openxmlformats.org/officeDocument/2006/relationships/slide" Target="slides/slide7.xml" /><Relationship Id="rId14" Type="http://schemas.openxmlformats.org/officeDocument/2006/relationships/slide" Target="slides/slide12.xml" /><Relationship Id="rId22" Type="http://schemas.openxmlformats.org/officeDocument/2006/relationships/slide" Target="slides/slide20.xml" /><Relationship Id="rId27" Type="http://schemas.openxmlformats.org/officeDocument/2006/relationships/slide" Target="slides/slide25.xml" /><Relationship Id="rId30" Type="http://schemas.openxmlformats.org/officeDocument/2006/relationships/slide" Target="slides/slide28.xml" /><Relationship Id="rId35" Type="http://schemas.openxmlformats.org/officeDocument/2006/relationships/slide" Target="slides/slide33.xml" /><Relationship Id="rId43" Type="http://schemas.openxmlformats.org/officeDocument/2006/relationships/slide" Target="slides/slide41.xml" /><Relationship Id="rId48" Type="http://schemas.openxmlformats.org/officeDocument/2006/relationships/slide" Target="slides/slide46.xml" /><Relationship Id="rId56" Type="http://schemas.openxmlformats.org/officeDocument/2006/relationships/font" Target="fonts/font7.fntdata" /><Relationship Id="rId8" Type="http://schemas.openxmlformats.org/officeDocument/2006/relationships/slide" Target="slides/slide6.xml" /><Relationship Id="rId51" Type="http://schemas.openxmlformats.org/officeDocument/2006/relationships/font" Target="fonts/font2.fntdata" /><Relationship Id="rId3" Type="http://schemas.openxmlformats.org/officeDocument/2006/relationships/slide" Target="slides/slide1.xml" /><Relationship Id="rId12" Type="http://schemas.openxmlformats.org/officeDocument/2006/relationships/slide" Target="slides/slide10.xml" /><Relationship Id="rId17" Type="http://schemas.openxmlformats.org/officeDocument/2006/relationships/slide" Target="slides/slide15.xml" /><Relationship Id="rId25" Type="http://schemas.openxmlformats.org/officeDocument/2006/relationships/slide" Target="slides/slide23.xml" /><Relationship Id="rId33" Type="http://schemas.openxmlformats.org/officeDocument/2006/relationships/slide" Target="slides/slide31.xml" /><Relationship Id="rId38" Type="http://schemas.openxmlformats.org/officeDocument/2006/relationships/slide" Target="slides/slide36.xml" /><Relationship Id="rId46" Type="http://schemas.openxmlformats.org/officeDocument/2006/relationships/slide" Target="slides/slide44.xml" /><Relationship Id="rId59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272339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 /><Relationship Id="rId1" Type="http://schemas.openxmlformats.org/officeDocument/2006/relationships/notesMaster" Target="../notesMasters/notesMaster1.xml" 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 /><Relationship Id="rId1" Type="http://schemas.openxmlformats.org/officeDocument/2006/relationships/notesMaster" Target="../notesMasters/notesMaster1.xml" 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>
            <a:spLocks noGrp="1"/>
          </p:cNvSpPr>
          <p:nvPr>
            <p:ph type="ctrTitle"/>
          </p:nvPr>
        </p:nvSpPr>
        <p:spPr>
          <a:xfrm rot="-2460000">
            <a:off x="817112" y="1730403"/>
            <a:ext cx="5648623" cy="120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subTitle" idx="1"/>
          </p:nvPr>
        </p:nvSpPr>
        <p:spPr>
          <a:xfrm rot="-2460000">
            <a:off x="1212277" y="2470925"/>
            <a:ext cx="6511131" cy="329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25" rIns="91425" bIns="45700" anchor="t" anchorCtr="0">
            <a:normAutofit/>
          </a:bodyPr>
          <a:lstStyle>
            <a:lvl1pPr lv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2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2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2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2"/>
          <p:cNvSpPr txBox="1"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2" name="Google Shape;82;p32"/>
          <p:cNvSpPr txBox="1">
            <a:spLocks noGrp="1"/>
          </p:cNvSpPr>
          <p:nvPr>
            <p:ph type="body" idx="2"/>
          </p:nvPr>
        </p:nvSpPr>
        <p:spPr>
          <a:xfrm>
            <a:off x="819150" y="1701848"/>
            <a:ext cx="3200400" cy="3108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3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83" name="Google Shape;83;p32"/>
          <p:cNvSpPr txBox="1">
            <a:spLocks noGrp="1"/>
          </p:cNvSpPr>
          <p:nvPr>
            <p:ph type="body" idx="3"/>
          </p:nvPr>
        </p:nvSpPr>
        <p:spPr>
          <a:xfrm>
            <a:off x="4700016" y="1097280"/>
            <a:ext cx="32004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4" name="Google Shape;84;p32"/>
          <p:cNvSpPr txBox="1">
            <a:spLocks noGrp="1"/>
          </p:cNvSpPr>
          <p:nvPr>
            <p:ph type="body" idx="4"/>
          </p:nvPr>
        </p:nvSpPr>
        <p:spPr>
          <a:xfrm>
            <a:off x="4700016" y="1701848"/>
            <a:ext cx="3200400" cy="3108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3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spcBef>
                <a:spcPts val="30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85" name="Google Shape;85;p32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2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2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over Content" type="txOverObj">
  <p:cSld name="TEXT_OVER_OBJEC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218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34" name="Google Shape;34;p24"/>
          <p:cNvSpPr txBox="1">
            <a:spLocks noGrp="1"/>
          </p:cNvSpPr>
          <p:nvPr>
            <p:ph type="body" idx="2"/>
          </p:nvPr>
        </p:nvSpPr>
        <p:spPr>
          <a:xfrm>
            <a:off x="457200" y="3938588"/>
            <a:ext cx="8229600" cy="218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4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5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5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5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Content" type="txAndObj">
  <p:cSld name="TEXT_AND_OBJEC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48" name="Google Shape;48;p26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6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6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7"/>
          <p:cNvSpPr txBox="1">
            <a:spLocks noGrp="1"/>
          </p:cNvSpPr>
          <p:nvPr>
            <p:ph type="body" idx="1"/>
          </p:nvPr>
        </p:nvSpPr>
        <p:spPr>
          <a:xfrm>
            <a:off x="822960" y="1097280"/>
            <a:ext cx="3200400" cy="371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300"/>
              </a:spcBef>
              <a:spcAft>
                <a:spcPts val="0"/>
              </a:spcAft>
              <a:buSzPts val="2400"/>
              <a:buChar char="▪"/>
              <a:defRPr sz="2400"/>
            </a:lvl2pPr>
            <a:lvl3pPr marL="1371600" lvl="2" indent="-355600" algn="l">
              <a:spcBef>
                <a:spcPts val="3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  <p:sp>
        <p:nvSpPr>
          <p:cNvPr id="53" name="Google Shape;53;p27"/>
          <p:cNvSpPr txBox="1">
            <a:spLocks noGrp="1"/>
          </p:cNvSpPr>
          <p:nvPr>
            <p:ph type="body" idx="2"/>
          </p:nvPr>
        </p:nvSpPr>
        <p:spPr>
          <a:xfrm>
            <a:off x="4700016" y="1097280"/>
            <a:ext cx="3200400" cy="371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300"/>
              </a:spcBef>
              <a:spcAft>
                <a:spcPts val="0"/>
              </a:spcAft>
              <a:buSzPts val="2400"/>
              <a:buChar char="▪"/>
              <a:defRPr sz="2400"/>
            </a:lvl2pPr>
            <a:lvl3pPr marL="1371600" lvl="2" indent="-355600" algn="l">
              <a:spcBef>
                <a:spcPts val="3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  <p:sp>
        <p:nvSpPr>
          <p:cNvPr id="54" name="Google Shape;54;p27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7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7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7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8"/>
          <p:cNvSpPr txBox="1">
            <a:spLocks noGrp="1"/>
          </p:cNvSpPr>
          <p:nvPr>
            <p:ph type="title"/>
          </p:nvPr>
        </p:nvSpPr>
        <p:spPr>
          <a:xfrm rot="5400000">
            <a:off x="5318919" y="1585120"/>
            <a:ext cx="4678362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body" idx="1"/>
          </p:nvPr>
        </p:nvSpPr>
        <p:spPr>
          <a:xfrm rot="5400000">
            <a:off x="1127919" y="-396080"/>
            <a:ext cx="4678362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61" name="Google Shape;61;p28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8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8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9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9"/>
          <p:cNvSpPr txBox="1">
            <a:spLocks noGrp="1"/>
          </p:cNvSpPr>
          <p:nvPr>
            <p:ph type="body" idx="1"/>
          </p:nvPr>
        </p:nvSpPr>
        <p:spPr>
          <a:xfrm rot="5400000">
            <a:off x="2793206" y="-870744"/>
            <a:ext cx="3579812" cy="7521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spcBef>
                <a:spcPts val="30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67" name="Google Shape;67;p29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9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9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0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0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0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1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1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1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1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 /><Relationship Id="rId1" Type="http://schemas.openxmlformats.org/officeDocument/2006/relationships/slideLayout" Target="../slideLayouts/slideLayout1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 /><Relationship Id="rId3" Type="http://schemas.openxmlformats.org/officeDocument/2006/relationships/slideLayout" Target="../slideLayouts/slideLayout4.xml" /><Relationship Id="rId7" Type="http://schemas.openxmlformats.org/officeDocument/2006/relationships/slideLayout" Target="../slideLayouts/slideLayout8.xml" /><Relationship Id="rId2" Type="http://schemas.openxmlformats.org/officeDocument/2006/relationships/slideLayout" Target="../slideLayouts/slideLayout3.xml" /><Relationship Id="rId1" Type="http://schemas.openxmlformats.org/officeDocument/2006/relationships/slideLayout" Target="../slideLayouts/slideLayout2.xml" /><Relationship Id="rId6" Type="http://schemas.openxmlformats.org/officeDocument/2006/relationships/slideLayout" Target="../slideLayouts/slideLayout7.xml" /><Relationship Id="rId5" Type="http://schemas.openxmlformats.org/officeDocument/2006/relationships/slideLayout" Target="../slideLayouts/slideLayout6.xml" /><Relationship Id="rId10" Type="http://schemas.openxmlformats.org/officeDocument/2006/relationships/theme" Target="../theme/theme2.xml" /><Relationship Id="rId4" Type="http://schemas.openxmlformats.org/officeDocument/2006/relationships/slideLayout" Target="../slideLayouts/slideLayout5.xml" /><Relationship Id="rId9" Type="http://schemas.openxmlformats.org/officeDocument/2006/relationships/slideLayout" Target="../slideLayouts/slideLayout10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" name="Google Shape;11;p21"/>
          <p:cNvSpPr/>
          <p:nvPr/>
        </p:nvSpPr>
        <p:spPr>
          <a:xfrm>
            <a:off x="-1587" y="-1587"/>
            <a:ext cx="9145587" cy="6859587"/>
          </a:xfrm>
          <a:custGeom>
            <a:avLst/>
            <a:gdLst/>
            <a:ahLst/>
            <a:cxnLst/>
            <a:rect l="l" t="t" r="r" b="b"/>
            <a:pathLst>
              <a:path w="3352800" h="2002901" extrusionOk="0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rgbClr val="08A1D9">
              <a:alpha val="7960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" name="Google Shape;12;p21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302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302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302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302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5" name="Google Shape;15;p21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6" name="Google Shape;16;p21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3"/>
          <p:cNvSpPr/>
          <p:nvPr/>
        </p:nvSpPr>
        <p:spPr>
          <a:xfrm>
            <a:off x="-3175" y="5051425"/>
            <a:ext cx="3575050" cy="1806575"/>
          </a:xfrm>
          <a:custGeom>
            <a:avLst/>
            <a:gdLst/>
            <a:ahLst/>
            <a:cxnLst/>
            <a:rect l="l" t="t" r="r" b="b"/>
            <a:pathLst>
              <a:path w="3574257" h="1807368" extrusionOk="0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5" name="Google Shape;25;p23"/>
          <p:cNvSpPr/>
          <p:nvPr/>
        </p:nvSpPr>
        <p:spPr>
          <a:xfrm>
            <a:off x="-1587" y="5051425"/>
            <a:ext cx="9145587" cy="1806575"/>
          </a:xfrm>
          <a:custGeom>
            <a:avLst/>
            <a:gdLst/>
            <a:ahLst/>
            <a:cxnLst/>
            <a:rect l="l" t="t" r="r" b="b"/>
            <a:pathLst>
              <a:path w="3352800" h="527584" extrusionOk="0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rgbClr val="08A1D9">
              <a:alpha val="7960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6" name="Google Shape;26;p23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27" name="Google Shape;27;p23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302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302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302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302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28" name="Google Shape;28;p23"/>
          <p:cNvSpPr txBox="1">
            <a:spLocks noGrp="1"/>
          </p:cNvSpPr>
          <p:nvPr>
            <p:ph type="dt" idx="10"/>
          </p:nvPr>
        </p:nvSpPr>
        <p:spPr>
          <a:xfrm rot="-2460000">
            <a:off x="201612" y="5870575"/>
            <a:ext cx="2176462" cy="2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ftr" idx="11"/>
          </p:nvPr>
        </p:nvSpPr>
        <p:spPr>
          <a:xfrm>
            <a:off x="3517900" y="6284912"/>
            <a:ext cx="4724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30" name="Google Shape;30;p23"/>
          <p:cNvSpPr>
            <a:spLocks noGrp="1"/>
          </p:cNvSpPr>
          <p:nvPr>
            <p:ph type="sldNum" idx="12"/>
          </p:nvPr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  <a:defRPr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3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3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3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3.xml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3.xml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2.png" /><Relationship Id="rId5" Type="http://schemas.openxmlformats.org/officeDocument/2006/relationships/oleObject" Target="../embeddings/oleObject2.bin" /><Relationship Id="rId4" Type="http://schemas.openxmlformats.org/officeDocument/2006/relationships/image" Target="../media/image11.png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3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notesSlide" Target="../notesSlides/notesSlide13.xml" /><Relationship Id="rId1" Type="http://schemas.openxmlformats.org/officeDocument/2006/relationships/slideLayout" Target="../slideLayouts/slideLayout3.xml" 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14.xml" /><Relationship Id="rId1" Type="http://schemas.openxmlformats.org/officeDocument/2006/relationships/slideLayout" Target="../slideLayouts/slideLayout3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 /><Relationship Id="rId1" Type="http://schemas.openxmlformats.org/officeDocument/2006/relationships/slideLayout" Target="../slideLayouts/slideLayout3.xml" 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3.xml" 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3.xml" 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 /><Relationship Id="rId2" Type="http://schemas.openxmlformats.org/officeDocument/2006/relationships/notesSlide" Target="../notesSlides/notesSlide16.xml" /><Relationship Id="rId1" Type="http://schemas.openxmlformats.org/officeDocument/2006/relationships/slideLayout" Target="../slideLayouts/slideLayout3.xml" /><Relationship Id="rId4" Type="http://schemas.openxmlformats.org/officeDocument/2006/relationships/image" Target="../media/image18.png" 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3.xml" 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 /><Relationship Id="rId1" Type="http://schemas.openxmlformats.org/officeDocument/2006/relationships/slideLayout" Target="../slideLayouts/slideLayout3.xml" 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 /><Relationship Id="rId1" Type="http://schemas.openxmlformats.org/officeDocument/2006/relationships/slideLayout" Target="../slideLayouts/slideLayout3.xml" 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 /><Relationship Id="rId2" Type="http://schemas.openxmlformats.org/officeDocument/2006/relationships/image" Target="../media/image22.png" /><Relationship Id="rId1" Type="http://schemas.openxmlformats.org/officeDocument/2006/relationships/slideLayout" Target="../slideLayouts/slideLayout3.xml" /><Relationship Id="rId4" Type="http://schemas.openxmlformats.org/officeDocument/2006/relationships/image" Target="../media/image24.png" 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 /><Relationship Id="rId2" Type="http://schemas.openxmlformats.org/officeDocument/2006/relationships/notesSlide" Target="../notesSlides/notesSlide17.xml" /><Relationship Id="rId1" Type="http://schemas.openxmlformats.org/officeDocument/2006/relationships/slideLayout" Target="../slideLayouts/slideLayout4.xml" /><Relationship Id="rId4" Type="http://schemas.openxmlformats.org/officeDocument/2006/relationships/image" Target="../media/image26.png" 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 /><Relationship Id="rId1" Type="http://schemas.openxmlformats.org/officeDocument/2006/relationships/slideLayout" Target="../slideLayouts/slideLayout4.xml" 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 /><Relationship Id="rId2" Type="http://schemas.openxmlformats.org/officeDocument/2006/relationships/image" Target="../media/image28.png" /><Relationship Id="rId1" Type="http://schemas.openxmlformats.org/officeDocument/2006/relationships/slideLayout" Target="../slideLayouts/slideLayout4.xml" /><Relationship Id="rId4" Type="http://schemas.openxmlformats.org/officeDocument/2006/relationships/image" Target="../media/image30.png" 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 /><Relationship Id="rId1" Type="http://schemas.openxmlformats.org/officeDocument/2006/relationships/slideLayout" Target="../slideLayouts/slideLayout4.xml" 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 /><Relationship Id="rId1" Type="http://schemas.openxmlformats.org/officeDocument/2006/relationships/slideLayout" Target="../slideLayouts/slideLayout4.xml" 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 /><Relationship Id="rId1" Type="http://schemas.openxmlformats.org/officeDocument/2006/relationships/slideLayout" Target="../slideLayouts/slideLayout4.xml" 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3.xml" 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 /><Relationship Id="rId1" Type="http://schemas.openxmlformats.org/officeDocument/2006/relationships/slideLayout" Target="../slideLayouts/slideLayout4.xml" 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 /><Relationship Id="rId2" Type="http://schemas.openxmlformats.org/officeDocument/2006/relationships/notesSlide" Target="../notesSlides/notesSlide18.xml" /><Relationship Id="rId1" Type="http://schemas.openxmlformats.org/officeDocument/2006/relationships/slideLayout" Target="../slideLayouts/slideLayout5.xml" /><Relationship Id="rId4" Type="http://schemas.openxmlformats.org/officeDocument/2006/relationships/image" Target="../media/image36.png" 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 /><Relationship Id="rId2" Type="http://schemas.openxmlformats.org/officeDocument/2006/relationships/notesSlide" Target="../notesSlides/notesSlide19.xml" /><Relationship Id="rId1" Type="http://schemas.openxmlformats.org/officeDocument/2006/relationships/slideLayout" Target="../slideLayouts/slideLayout3.xml" /><Relationship Id="rId4" Type="http://schemas.openxmlformats.org/officeDocument/2006/relationships/image" Target="../media/image38.png" 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 /><Relationship Id="rId1" Type="http://schemas.openxmlformats.org/officeDocument/2006/relationships/slideLayout" Target="../slideLayouts/slideLayout3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3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3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3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>
            <a:spLocks noGrp="1"/>
          </p:cNvSpPr>
          <p:nvPr>
            <p:ph type="ctrTitle"/>
          </p:nvPr>
        </p:nvSpPr>
        <p:spPr>
          <a:xfrm>
            <a:off x="838200" y="533400"/>
            <a:ext cx="7772400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-US" sz="3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TRANSFORMATIONS OF OBJECTS</a:t>
            </a:r>
            <a:br>
              <a:rPr lang="en-US" sz="3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/>
          </a:p>
        </p:txBody>
      </p:sp>
      <p:sp>
        <p:nvSpPr>
          <p:cNvPr id="93" name="Google Shape;93;p1"/>
          <p:cNvSpPr txBox="1">
            <a:spLocks noGrp="1"/>
          </p:cNvSpPr>
          <p:nvPr>
            <p:ph type="subTitle" idx="1"/>
          </p:nvPr>
        </p:nvSpPr>
        <p:spPr>
          <a:xfrm>
            <a:off x="3352800" y="2590800"/>
            <a:ext cx="510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25" rIns="91425" bIns="457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TRANSFORMATIONS (5)</a:t>
            </a:r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a computer animation, objects move.</a:t>
            </a:r>
            <a:endParaRPr b="0" dirty="0"/>
          </a:p>
          <a:p>
            <a:pPr marL="457200" marR="0" lvl="0" indent="-4572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make them move by translating and rotating their local coordinate systems as the animation proceeds. </a:t>
            </a:r>
            <a:endParaRPr b="0" dirty="0"/>
          </a:p>
          <a:p>
            <a:pPr marL="457200" marR="0" lvl="0" indent="-4572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number of graphics platforms, including OpenGL, provide a graphics pipeline: a sequence of operations which are applied to all points that are sent through it.  </a:t>
            </a:r>
            <a:endParaRPr b="0" dirty="0"/>
          </a:p>
          <a:p>
            <a:pPr marL="457200" marR="0" lvl="0" indent="-4572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drawing is produced by processing each point.</a:t>
            </a:r>
            <a:endParaRPr b="0" dirty="0"/>
          </a:p>
        </p:txBody>
      </p:sp>
      <p:sp>
        <p:nvSpPr>
          <p:cNvPr id="130" name="Google Shape;130;p5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935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3219189"/>
            <a:ext cx="867427" cy="183382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Google Shape;144;p7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AFFINE TRANSFORMATIONS </a:t>
            </a:r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Matrix form of the affine transformation in 2D: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a 2D affine transformation the third row of the matrix is always (0, 0, 1). </a:t>
            </a: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/>
          </a:p>
        </p:txBody>
      </p:sp>
      <p:sp>
        <p:nvSpPr>
          <p:cNvPr id="148" name="Google Shape;148;p7"/>
          <p:cNvSpPr txBox="1"/>
          <p:nvPr/>
        </p:nvSpPr>
        <p:spPr>
          <a:xfrm>
            <a:off x="0" y="3071812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5800" y="3352800"/>
            <a:ext cx="4449762" cy="1700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AFFINE TRANSFORMATIONS (5)</a:t>
            </a:r>
            <a:endParaRPr/>
          </a:p>
        </p:txBody>
      </p:sp>
      <p:sp>
        <p:nvSpPr>
          <p:cNvPr id="155" name="Google Shape;155;p8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Some people prefer to use row matrices to represent points and vectors rather than column matrices: e.g., P = (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000" b="1" i="0" u="none" strike="noStrike" cap="none" baseline="-250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000" b="1" i="0" u="none" strike="noStrike" cap="none" baseline="-250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1) </a:t>
            </a:r>
            <a:endParaRPr dirty="0"/>
          </a:p>
          <a:p>
            <a:pPr marL="342900" marR="0" lvl="0" indent="-215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this case, the </a:t>
            </a:r>
            <a:r>
              <a:rPr lang="en-US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vector must </a:t>
            </a:r>
            <a:r>
              <a:rPr lang="en-US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pre-multiply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matrix, and the transpose of the matrix must be used: Q = P M</a:t>
            </a:r>
            <a:r>
              <a:rPr lang="en-US" sz="2000" b="1" i="0" u="none" strike="noStrike" cap="none" baseline="30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dirty="0"/>
          </a:p>
        </p:txBody>
      </p:sp>
      <p:sp>
        <p:nvSpPr>
          <p:cNvPr id="157" name="Google Shape;157;p8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/>
          </a:p>
        </p:txBody>
      </p:sp>
      <p:sp>
        <p:nvSpPr>
          <p:cNvPr id="158" name="Google Shape;158;p8"/>
          <p:cNvSpPr txBox="1"/>
          <p:nvPr/>
        </p:nvSpPr>
        <p:spPr>
          <a:xfrm>
            <a:off x="0" y="3071812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59" name="Google Shape;15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3429000"/>
            <a:ext cx="3810000" cy="2027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AFFINE TRANSFORMATIONS </a:t>
            </a:r>
            <a:endParaRPr/>
          </a:p>
        </p:txBody>
      </p:sp>
      <p:sp>
        <p:nvSpPr>
          <p:cNvPr id="165" name="Google Shape;165;p9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vector V is transformed by the same affine transformation as point P, the result is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Important</a:t>
            </a:r>
            <a:r>
              <a:rPr lang="en-US"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to transform a point </a:t>
            </a:r>
            <a:r>
              <a:rPr lang="en-US" sz="16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into a point </a:t>
            </a:r>
            <a:r>
              <a:rPr lang="en-US" sz="16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</a:t>
            </a:r>
            <a:r>
              <a:rPr lang="en-US"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16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post-multiply M</a:t>
            </a:r>
            <a:r>
              <a:rPr lang="en-US"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by </a:t>
            </a:r>
            <a:r>
              <a:rPr lang="en-US" sz="16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Q = M P.</a:t>
            </a:r>
            <a:endParaRPr/>
          </a:p>
          <a:p>
            <a:pPr marL="342900" marR="0" lvl="0" indent="-2413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9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/>
          </a:p>
        </p:txBody>
      </p:sp>
      <p:sp>
        <p:nvSpPr>
          <p:cNvPr id="168" name="Google Shape;168;p9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9" name="Google Shape;169;p9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70" name="Google Shape;170;p9"/>
          <p:cNvSpPr txBox="1"/>
          <p:nvPr/>
        </p:nvSpPr>
        <p:spPr>
          <a:xfrm>
            <a:off x="0" y="3033712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71" name="Google Shape;171;p9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72" name="Google Shape;172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84375" y="2052637"/>
            <a:ext cx="5175250" cy="1963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AFFINE TRANSFORMATIONS </a:t>
            </a:r>
            <a:endParaRPr/>
          </a:p>
        </p:txBody>
      </p:sp>
      <p:sp>
        <p:nvSpPr>
          <p:cNvPr id="178" name="Google Shape;178;p10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1786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find the image Q of point P = (1, 2, 1) using the affine transformation </a:t>
            </a:r>
            <a:endParaRPr/>
          </a:p>
        </p:txBody>
      </p:sp>
      <p:sp>
        <p:nvSpPr>
          <p:cNvPr id="180" name="Google Shape;180;p10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/>
          </a:p>
        </p:txBody>
      </p:sp>
      <p:sp>
        <p:nvSpPr>
          <p:cNvPr id="181" name="Google Shape;181;p10"/>
          <p:cNvSpPr txBox="1"/>
          <p:nvPr/>
        </p:nvSpPr>
        <p:spPr>
          <a:xfrm>
            <a:off x="0" y="3033712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2" name="Google Shape;182;p10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3" name="Google Shape;183;p10"/>
          <p:cNvSpPr txBox="1"/>
          <p:nvPr/>
        </p:nvSpPr>
        <p:spPr>
          <a:xfrm>
            <a:off x="0" y="2957512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4" name="Google Shape;184;p10"/>
          <p:cNvSpPr txBox="1"/>
          <p:nvPr/>
        </p:nvSpPr>
        <p:spPr>
          <a:xfrm>
            <a:off x="0" y="3071812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85" name="Google Shape;18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0600" y="2438400"/>
            <a:ext cx="7162800" cy="1808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Up Arrow 1"/>
          <p:cNvSpPr/>
          <p:nvPr/>
        </p:nvSpPr>
        <p:spPr>
          <a:xfrm>
            <a:off x="6325644" y="4158641"/>
            <a:ext cx="638827" cy="901874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Up Arrow 11"/>
          <p:cNvSpPr/>
          <p:nvPr/>
        </p:nvSpPr>
        <p:spPr>
          <a:xfrm>
            <a:off x="7514573" y="4146115"/>
            <a:ext cx="638827" cy="901874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Up Arrow 12"/>
          <p:cNvSpPr/>
          <p:nvPr/>
        </p:nvSpPr>
        <p:spPr>
          <a:xfrm>
            <a:off x="4273462" y="4146115"/>
            <a:ext cx="638827" cy="901874"/>
          </a:xfrm>
          <a:prstGeom prst="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rved Left Arrow 2"/>
          <p:cNvSpPr/>
          <p:nvPr/>
        </p:nvSpPr>
        <p:spPr>
          <a:xfrm rot="18579337">
            <a:off x="7268603" y="74823"/>
            <a:ext cx="1130768" cy="259292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13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-US" sz="33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GEOMETRIC EFFECTS OF AFFINE TRANSFORMATIONS</a:t>
            </a:r>
            <a:endParaRPr/>
          </a:p>
        </p:txBody>
      </p:sp>
      <p:sp>
        <p:nvSpPr>
          <p:cNvPr id="191" name="Google Shape;191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Combinations of four elementary transformations: (a) a translation, (b) a scaling, (c) a rotation, and (d) a shear (all shown below).</a:t>
            </a:r>
            <a:endParaRPr/>
          </a:p>
        </p:txBody>
      </p:sp>
      <p:sp>
        <p:nvSpPr>
          <p:cNvPr id="193" name="Google Shape;193;p11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/>
          </a:p>
        </p:txBody>
      </p:sp>
      <p:graphicFrame>
        <p:nvGraphicFramePr>
          <p:cNvPr id="194" name="Google Shape;194;p11"/>
          <p:cNvGraphicFramePr/>
          <p:nvPr/>
        </p:nvGraphicFramePr>
        <p:xfrm>
          <a:off x="533400" y="2819400"/>
          <a:ext cx="4135437" cy="367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4135437" imgH="3670300" progId="Paint.Picture">
                  <p:embed/>
                </p:oleObj>
              </mc:Choice>
              <mc:Fallback>
                <p:oleObj r:id="rId3" imgW="4135437" imgH="3670300" progId="Paint.Picture">
                  <p:embed/>
                  <p:pic>
                    <p:nvPicPr>
                      <p:cNvPr id="194" name="Google Shape;194;p11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533400" y="2819400"/>
                        <a:ext cx="4135437" cy="3670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5" name="Google Shape;195;p11"/>
          <p:cNvGraphicFramePr/>
          <p:nvPr/>
        </p:nvGraphicFramePr>
        <p:xfrm>
          <a:off x="5181600" y="3124200"/>
          <a:ext cx="2989262" cy="309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2989262" imgH="3095625" progId="Paint.Picture">
                  <p:embed/>
                </p:oleObj>
              </mc:Choice>
              <mc:Fallback>
                <p:oleObj r:id="rId5" imgW="2989262" imgH="3095625" progId="Paint.Picture">
                  <p:embed/>
                  <p:pic>
                    <p:nvPicPr>
                      <p:cNvPr id="195" name="Google Shape;195;p11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/>
                      <a:stretch/>
                    </p:blipFill>
                    <p:spPr>
                      <a:xfrm>
                        <a:off x="5181600" y="3124200"/>
                        <a:ext cx="2989262" cy="3095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2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TRANSLATIONS </a:t>
            </a:r>
            <a:endParaRPr/>
          </a:p>
        </p:txBody>
      </p:sp>
      <p:sp>
        <p:nvSpPr>
          <p:cNvPr id="201" name="Google Shape;201;p12"/>
          <p:cNvSpPr txBox="1">
            <a:spLocks noGrp="1"/>
          </p:cNvSpPr>
          <p:nvPr>
            <p:ph type="body" idx="1"/>
          </p:nvPr>
        </p:nvSpPr>
        <p:spPr>
          <a:xfrm>
            <a:off x="677862" y="1011721"/>
            <a:ext cx="7810500" cy="4767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amount </a:t>
            </a:r>
            <a:r>
              <a:rPr lang="en-US" sz="2600" b="1" i="1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6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translated does not depend on P’s position. </a:t>
            </a:r>
            <a:endParaRPr dirty="0"/>
          </a:p>
          <a:p>
            <a:pPr marL="457200" marR="0" lvl="0" indent="-45720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meaningless to translate vectors.</a:t>
            </a:r>
            <a:endParaRPr dirty="0"/>
          </a:p>
          <a:p>
            <a:pPr marL="457200" marR="0" lvl="0" indent="-45720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translate a point P by a in the x direction and b in the y direction use the matrix:</a:t>
            </a:r>
            <a:endParaRPr dirty="0"/>
          </a:p>
          <a:p>
            <a:pPr marL="457200" marR="0" lvl="0" indent="-45720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lang="en-US" sz="2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5720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29210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5720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Only using homogeneous coordinates allow us to include translation as an affine transformation.</a:t>
            </a:r>
            <a:endParaRPr dirty="0"/>
          </a:p>
          <a:p>
            <a:pPr marL="457200" marR="0" lvl="0" indent="-45720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1778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12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/>
          </a:p>
        </p:txBody>
      </p:sp>
      <p:sp>
        <p:nvSpPr>
          <p:cNvPr id="204" name="Google Shape;204;p1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5" name="Google Shape;205;p12"/>
          <p:cNvSpPr txBox="1"/>
          <p:nvPr/>
        </p:nvSpPr>
        <p:spPr>
          <a:xfrm>
            <a:off x="0" y="30099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6" name="Google Shape;206;p12"/>
          <p:cNvSpPr txBox="1"/>
          <p:nvPr/>
        </p:nvSpPr>
        <p:spPr>
          <a:xfrm>
            <a:off x="0" y="3071812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794" y="538546"/>
            <a:ext cx="7521575" cy="549275"/>
          </a:xfrm>
        </p:spPr>
        <p:txBody>
          <a:bodyPr/>
          <a:lstStyle/>
          <a:p>
            <a:r>
              <a:rPr lang="en-US" sz="3200" dirty="0"/>
              <a:t>Translation of point: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989779"/>
            <a:ext cx="8923283" cy="3579812"/>
          </a:xfrm>
        </p:spPr>
        <p:txBody>
          <a:bodyPr/>
          <a:lstStyle/>
          <a:p>
            <a:pPr algn="just"/>
            <a:r>
              <a:rPr lang="en-US" sz="2200" b="0" dirty="0"/>
              <a:t>To translate a point from coordinate position </a:t>
            </a:r>
            <a:r>
              <a:rPr lang="en-US" sz="2200" dirty="0"/>
              <a:t>(x, y)</a:t>
            </a:r>
            <a:r>
              <a:rPr lang="en-US" sz="2200" b="0" dirty="0"/>
              <a:t> to another </a:t>
            </a:r>
            <a:r>
              <a:rPr lang="en-US" sz="2200" dirty="0"/>
              <a:t>(x, y)</a:t>
            </a:r>
            <a:r>
              <a:rPr lang="en-US" sz="2200" b="0" dirty="0"/>
              <a:t>, we add algebraically the translation distances </a:t>
            </a:r>
            <a:r>
              <a:rPr lang="en-US" sz="2200" dirty="0" err="1"/>
              <a:t>Tx</a:t>
            </a:r>
            <a:r>
              <a:rPr lang="en-US" sz="2200" b="0" dirty="0"/>
              <a:t> &amp; </a:t>
            </a:r>
            <a:r>
              <a:rPr lang="en-US" sz="2200" dirty="0"/>
              <a:t>Ty</a:t>
            </a:r>
            <a:r>
              <a:rPr lang="en-US" sz="2200" b="0" dirty="0"/>
              <a:t> to the original co-ordinates.</a:t>
            </a:r>
          </a:p>
          <a:p>
            <a:r>
              <a:rPr lang="en-US" sz="2200" b="0" dirty="0"/>
              <a:t>Translation equation:</a:t>
            </a:r>
          </a:p>
          <a:p>
            <a:r>
              <a:rPr lang="en-US" sz="2200" dirty="0"/>
              <a:t>x1 = x + </a:t>
            </a:r>
            <a:r>
              <a:rPr lang="en-US" sz="2200" dirty="0" err="1"/>
              <a:t>Tx</a:t>
            </a:r>
            <a:r>
              <a:rPr lang="en-US" sz="2200" dirty="0"/>
              <a:t> y1 = y + Ty (The translation pair (</a:t>
            </a:r>
            <a:r>
              <a:rPr lang="en-US" sz="2200" dirty="0" err="1"/>
              <a:t>Tx</a:t>
            </a:r>
            <a:r>
              <a:rPr lang="en-US" sz="2200" dirty="0"/>
              <a:t>, Ty) is called as shift vector)</a:t>
            </a:r>
          </a:p>
          <a:p>
            <a:r>
              <a:rPr lang="en-US" sz="2200" dirty="0">
                <a:solidFill>
                  <a:srgbClr val="002060"/>
                </a:solidFill>
              </a:rPr>
              <a:t>Example:</a:t>
            </a:r>
            <a:endParaRPr lang="en-US" sz="2200" b="0" dirty="0">
              <a:solidFill>
                <a:srgbClr val="002060"/>
              </a:solidFill>
            </a:endParaRPr>
          </a:p>
          <a:p>
            <a:r>
              <a:rPr lang="en-US" sz="2200" b="0" dirty="0">
                <a:solidFill>
                  <a:srgbClr val="002060"/>
                </a:solidFill>
              </a:rPr>
              <a:t>Given a square with coordinate points A (0, 3), B (3, 3), C (3, 0), D (0, 0). Apply the translation with distance 1 towards X axis and 1 towards Y axis. We have to find the new co-ordinates of the square.</a:t>
            </a:r>
          </a:p>
          <a:p>
            <a:r>
              <a:rPr lang="en-US" sz="2200" b="0" dirty="0">
                <a:solidFill>
                  <a:srgbClr val="002060"/>
                </a:solidFill>
              </a:rPr>
              <a:t>Solution:  Given-</a:t>
            </a:r>
          </a:p>
          <a:p>
            <a:r>
              <a:rPr lang="en-US" sz="2200" b="0" dirty="0">
                <a:solidFill>
                  <a:srgbClr val="002060"/>
                </a:solidFill>
              </a:rPr>
              <a:t>Old co-ordinates of the square = A (0, 3), B (3, 3), C (3, 0), D (0, 0)</a:t>
            </a:r>
          </a:p>
          <a:p>
            <a:r>
              <a:rPr lang="en-US" sz="2200" b="0" dirty="0">
                <a:solidFill>
                  <a:srgbClr val="002060"/>
                </a:solidFill>
              </a:rPr>
              <a:t>Translation vector = (</a:t>
            </a:r>
            <a:r>
              <a:rPr lang="en-US" sz="2200" b="0" dirty="0" err="1">
                <a:solidFill>
                  <a:srgbClr val="002060"/>
                </a:solidFill>
              </a:rPr>
              <a:t>Tx</a:t>
            </a:r>
            <a:r>
              <a:rPr lang="en-US" sz="2200" b="0" dirty="0">
                <a:solidFill>
                  <a:srgbClr val="002060"/>
                </a:solidFill>
              </a:rPr>
              <a:t>, Ty) = (1, 1)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232249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4138" y="327626"/>
            <a:ext cx="8639503" cy="3579812"/>
          </a:xfrm>
        </p:spPr>
        <p:txBody>
          <a:bodyPr/>
          <a:lstStyle/>
          <a:p>
            <a:r>
              <a:rPr lang="en-US" sz="2400" u="sng" dirty="0"/>
              <a:t>For Coordinates A (0, 3)</a:t>
            </a:r>
            <a:endParaRPr lang="en-US" sz="2400" b="0" dirty="0"/>
          </a:p>
          <a:p>
            <a:r>
              <a:rPr lang="en-US" sz="2400" b="0" dirty="0"/>
              <a:t> Let the new coordinates of corner A = (</a:t>
            </a:r>
            <a:r>
              <a:rPr lang="en-US" sz="2400" b="0" dirty="0" err="1"/>
              <a:t>X</a:t>
            </a:r>
            <a:r>
              <a:rPr lang="en-US" sz="2400" b="0" baseline="-25000" dirty="0" err="1"/>
              <a:t>new</a:t>
            </a:r>
            <a:r>
              <a:rPr lang="en-US" sz="2400" b="0" dirty="0"/>
              <a:t>, </a:t>
            </a:r>
            <a:r>
              <a:rPr lang="en-US" sz="2400" b="0" dirty="0" err="1"/>
              <a:t>Y</a:t>
            </a:r>
            <a:r>
              <a:rPr lang="en-US" sz="2400" b="0" baseline="-25000" dirty="0" err="1"/>
              <a:t>new</a:t>
            </a:r>
            <a:r>
              <a:rPr lang="en-US" sz="2400" b="0" dirty="0"/>
              <a:t>).</a:t>
            </a:r>
          </a:p>
          <a:p>
            <a:r>
              <a:rPr lang="en-US" sz="2400" b="0" dirty="0"/>
              <a:t>Applying the translation equations, we have-</a:t>
            </a:r>
          </a:p>
          <a:p>
            <a:r>
              <a:rPr lang="en-US" sz="2400" b="0" dirty="0" err="1"/>
              <a:t>X</a:t>
            </a:r>
            <a:r>
              <a:rPr lang="en-US" sz="2400" b="0" baseline="-25000" dirty="0" err="1"/>
              <a:t>new</a:t>
            </a:r>
            <a:r>
              <a:rPr lang="en-US" sz="2400" b="0" dirty="0"/>
              <a:t>= </a:t>
            </a:r>
            <a:r>
              <a:rPr lang="en-US" sz="2400" b="0" dirty="0" err="1"/>
              <a:t>X</a:t>
            </a:r>
            <a:r>
              <a:rPr lang="en-US" sz="2400" b="0" baseline="-25000" dirty="0" err="1"/>
              <a:t>old</a:t>
            </a:r>
            <a:r>
              <a:rPr lang="en-US" sz="2400" b="0" dirty="0"/>
              <a:t> + </a:t>
            </a:r>
            <a:r>
              <a:rPr lang="en-US" sz="2400" b="0" dirty="0" err="1"/>
              <a:t>T</a:t>
            </a:r>
            <a:r>
              <a:rPr lang="en-US" sz="2400" b="0" baseline="-25000" dirty="0" err="1"/>
              <a:t>x</a:t>
            </a:r>
            <a:r>
              <a:rPr lang="en-US" sz="2400" b="0" dirty="0"/>
              <a:t> = 0 + 1 = 1</a:t>
            </a:r>
          </a:p>
          <a:p>
            <a:r>
              <a:rPr lang="en-US" sz="2400" b="0" dirty="0" err="1"/>
              <a:t>Y</a:t>
            </a:r>
            <a:r>
              <a:rPr lang="en-US" sz="2400" b="0" baseline="-25000" dirty="0" err="1"/>
              <a:t>new</a:t>
            </a:r>
            <a:r>
              <a:rPr lang="en-US" sz="2400" b="0" dirty="0"/>
              <a:t>= </a:t>
            </a:r>
            <a:r>
              <a:rPr lang="en-US" sz="2400" b="0" dirty="0" err="1"/>
              <a:t>Y</a:t>
            </a:r>
            <a:r>
              <a:rPr lang="en-US" sz="2400" b="0" baseline="-25000" dirty="0" err="1"/>
              <a:t>old</a:t>
            </a:r>
            <a:r>
              <a:rPr lang="en-US" sz="2400" b="0" dirty="0"/>
              <a:t> + T</a:t>
            </a:r>
            <a:r>
              <a:rPr lang="en-US" sz="2400" b="0" baseline="-25000" dirty="0"/>
              <a:t>y</a:t>
            </a:r>
            <a:r>
              <a:rPr lang="en-US" sz="2400" b="0" dirty="0"/>
              <a:t> = 3 + 1 = 4</a:t>
            </a:r>
          </a:p>
          <a:p>
            <a:r>
              <a:rPr lang="en-US" sz="2400" b="0" dirty="0"/>
              <a:t>Thus, New coordinates of corner A = (1, 4).</a:t>
            </a:r>
          </a:p>
          <a:p>
            <a:r>
              <a:rPr lang="en-US" sz="2400" dirty="0"/>
              <a:t>For Coordinates B (3, 3)</a:t>
            </a:r>
            <a:endParaRPr lang="en-US" sz="2400" b="0" dirty="0"/>
          </a:p>
          <a:p>
            <a:r>
              <a:rPr lang="en-US" sz="2400" b="0" dirty="0"/>
              <a:t>Let the new coordinates of corner B = (</a:t>
            </a:r>
            <a:r>
              <a:rPr lang="en-US" sz="2400" b="0" dirty="0" err="1"/>
              <a:t>X</a:t>
            </a:r>
            <a:r>
              <a:rPr lang="en-US" sz="2400" b="0" baseline="-25000" dirty="0" err="1"/>
              <a:t>new</a:t>
            </a:r>
            <a:r>
              <a:rPr lang="en-US" sz="2400" b="0" dirty="0"/>
              <a:t>, </a:t>
            </a:r>
            <a:r>
              <a:rPr lang="en-US" sz="2400" b="0" dirty="0" err="1"/>
              <a:t>Y</a:t>
            </a:r>
            <a:r>
              <a:rPr lang="en-US" sz="2400" b="0" baseline="-25000" dirty="0" err="1"/>
              <a:t>new</a:t>
            </a:r>
            <a:r>
              <a:rPr lang="en-US" sz="2400" b="0" dirty="0"/>
              <a:t>).</a:t>
            </a:r>
          </a:p>
          <a:p>
            <a:r>
              <a:rPr lang="en-US" sz="2400" b="0" dirty="0"/>
              <a:t>Applying the translation equations, we have-</a:t>
            </a:r>
          </a:p>
          <a:p>
            <a:r>
              <a:rPr lang="en-US" sz="2400" b="0" dirty="0" err="1"/>
              <a:t>X</a:t>
            </a:r>
            <a:r>
              <a:rPr lang="en-US" sz="2400" b="0" baseline="-25000" dirty="0" err="1"/>
              <a:t>new</a:t>
            </a:r>
            <a:r>
              <a:rPr lang="en-US" sz="2400" b="0" dirty="0"/>
              <a:t>= </a:t>
            </a:r>
            <a:r>
              <a:rPr lang="en-US" sz="2400" b="0" dirty="0" err="1"/>
              <a:t>X</a:t>
            </a:r>
            <a:r>
              <a:rPr lang="en-US" sz="2400" b="0" baseline="-25000" dirty="0" err="1"/>
              <a:t>old</a:t>
            </a:r>
            <a:r>
              <a:rPr lang="en-US" sz="2400" b="0" dirty="0"/>
              <a:t> + </a:t>
            </a:r>
            <a:r>
              <a:rPr lang="en-US" sz="2400" b="0" dirty="0" err="1"/>
              <a:t>T</a:t>
            </a:r>
            <a:r>
              <a:rPr lang="en-US" sz="2400" b="0" baseline="-25000" dirty="0" err="1"/>
              <a:t>x</a:t>
            </a:r>
            <a:r>
              <a:rPr lang="en-US" sz="2400" b="0" dirty="0"/>
              <a:t> = 3 + 1 = 4</a:t>
            </a:r>
          </a:p>
          <a:p>
            <a:r>
              <a:rPr lang="en-US" sz="2400" b="0" dirty="0" err="1"/>
              <a:t>Y</a:t>
            </a:r>
            <a:r>
              <a:rPr lang="en-US" sz="2400" b="0" baseline="-25000" dirty="0" err="1"/>
              <a:t>new</a:t>
            </a:r>
            <a:r>
              <a:rPr lang="en-US" sz="2400" b="0" dirty="0"/>
              <a:t>= </a:t>
            </a:r>
            <a:r>
              <a:rPr lang="en-US" sz="2400" b="0" dirty="0" err="1"/>
              <a:t>Y</a:t>
            </a:r>
            <a:r>
              <a:rPr lang="en-US" sz="2400" b="0" baseline="-25000" dirty="0" err="1"/>
              <a:t>old</a:t>
            </a:r>
            <a:r>
              <a:rPr lang="en-US" sz="2400" b="0" dirty="0"/>
              <a:t> + T</a:t>
            </a:r>
            <a:r>
              <a:rPr lang="en-US" sz="2400" b="0" baseline="-25000" dirty="0"/>
              <a:t>y</a:t>
            </a:r>
            <a:r>
              <a:rPr lang="en-US" sz="2400" b="0" dirty="0"/>
              <a:t> = 3 + 1 = 4</a:t>
            </a:r>
          </a:p>
          <a:p>
            <a:r>
              <a:rPr lang="en-US" sz="2400" b="0" dirty="0"/>
              <a:t>Thus, New coordinates of corner B = (4, 4).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4334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435" y="551793"/>
            <a:ext cx="8560676" cy="4128156"/>
          </a:xfrm>
        </p:spPr>
        <p:txBody>
          <a:bodyPr/>
          <a:lstStyle/>
          <a:p>
            <a:r>
              <a:rPr lang="en-US" sz="2400" dirty="0"/>
              <a:t>For Coordinates C (3, 0)</a:t>
            </a:r>
            <a:endParaRPr lang="en-US" sz="2400" b="0" dirty="0"/>
          </a:p>
          <a:p>
            <a:r>
              <a:rPr lang="en-US" sz="2400" b="0" dirty="0"/>
              <a:t>Let the new coordinates of corner C = (</a:t>
            </a:r>
            <a:r>
              <a:rPr lang="en-US" sz="2400" b="0" dirty="0" err="1"/>
              <a:t>X</a:t>
            </a:r>
            <a:r>
              <a:rPr lang="en-US" sz="2400" b="0" baseline="-25000" dirty="0" err="1"/>
              <a:t>new</a:t>
            </a:r>
            <a:r>
              <a:rPr lang="en-US" sz="2400" b="0" dirty="0"/>
              <a:t>, </a:t>
            </a:r>
            <a:r>
              <a:rPr lang="en-US" sz="2400" b="0" dirty="0" err="1"/>
              <a:t>Y</a:t>
            </a:r>
            <a:r>
              <a:rPr lang="en-US" sz="2400" b="0" baseline="-25000" dirty="0" err="1"/>
              <a:t>new</a:t>
            </a:r>
            <a:r>
              <a:rPr lang="en-US" sz="2400" b="0" dirty="0"/>
              <a:t>).</a:t>
            </a:r>
          </a:p>
          <a:p>
            <a:r>
              <a:rPr lang="en-US" sz="2400" b="0" dirty="0"/>
              <a:t>Applying the translation equations, we have-</a:t>
            </a:r>
          </a:p>
          <a:p>
            <a:r>
              <a:rPr lang="en-US" sz="2400" b="0" dirty="0" err="1"/>
              <a:t>X</a:t>
            </a:r>
            <a:r>
              <a:rPr lang="en-US" sz="2400" b="0" baseline="-25000" dirty="0" err="1"/>
              <a:t>new</a:t>
            </a:r>
            <a:r>
              <a:rPr lang="en-US" sz="2400" b="0" dirty="0"/>
              <a:t>= </a:t>
            </a:r>
            <a:r>
              <a:rPr lang="en-US" sz="2400" b="0" dirty="0" err="1"/>
              <a:t>X</a:t>
            </a:r>
            <a:r>
              <a:rPr lang="en-US" sz="2400" b="0" baseline="-25000" dirty="0" err="1"/>
              <a:t>old</a:t>
            </a:r>
            <a:r>
              <a:rPr lang="en-US" sz="2400" b="0" dirty="0"/>
              <a:t> + </a:t>
            </a:r>
            <a:r>
              <a:rPr lang="en-US" sz="2400" b="0" dirty="0" err="1"/>
              <a:t>T</a:t>
            </a:r>
            <a:r>
              <a:rPr lang="en-US" sz="2400" b="0" baseline="-25000" dirty="0" err="1"/>
              <a:t>x</a:t>
            </a:r>
            <a:r>
              <a:rPr lang="en-US" sz="2400" b="0" dirty="0"/>
              <a:t> = 3 + 1 = 4</a:t>
            </a:r>
          </a:p>
          <a:p>
            <a:r>
              <a:rPr lang="en-US" sz="2400" b="0" dirty="0" err="1"/>
              <a:t>Y</a:t>
            </a:r>
            <a:r>
              <a:rPr lang="en-US" sz="2400" b="0" baseline="-25000" dirty="0" err="1"/>
              <a:t>new</a:t>
            </a:r>
            <a:r>
              <a:rPr lang="en-US" sz="2400" b="0" dirty="0"/>
              <a:t>= </a:t>
            </a:r>
            <a:r>
              <a:rPr lang="en-US" sz="2400" b="0" dirty="0" err="1"/>
              <a:t>Y</a:t>
            </a:r>
            <a:r>
              <a:rPr lang="en-US" sz="2400" b="0" baseline="-25000" dirty="0" err="1"/>
              <a:t>old</a:t>
            </a:r>
            <a:r>
              <a:rPr lang="en-US" sz="2400" b="0" dirty="0"/>
              <a:t> + T</a:t>
            </a:r>
            <a:r>
              <a:rPr lang="en-US" sz="2400" b="0" baseline="-25000" dirty="0"/>
              <a:t>y</a:t>
            </a:r>
            <a:r>
              <a:rPr lang="en-US" sz="2400" b="0" dirty="0"/>
              <a:t> = 0 + 1 = 1</a:t>
            </a:r>
          </a:p>
          <a:p>
            <a:r>
              <a:rPr lang="en-US" sz="2400" b="0" dirty="0"/>
              <a:t>Thus, New coordinates of corner C = (4, 1).</a:t>
            </a:r>
          </a:p>
          <a:p>
            <a:r>
              <a:rPr lang="en-US" sz="2400" dirty="0"/>
              <a:t>For Coordinates D (0, 0)</a:t>
            </a:r>
            <a:endParaRPr lang="en-US" sz="2400" b="0" dirty="0"/>
          </a:p>
          <a:p>
            <a:r>
              <a:rPr lang="en-US" sz="2400" b="0" dirty="0"/>
              <a:t>Let the new coordinates of corner D = (</a:t>
            </a:r>
            <a:r>
              <a:rPr lang="en-US" sz="2400" b="0" dirty="0" err="1"/>
              <a:t>X</a:t>
            </a:r>
            <a:r>
              <a:rPr lang="en-US" sz="2400" b="0" baseline="-25000" dirty="0" err="1"/>
              <a:t>new</a:t>
            </a:r>
            <a:r>
              <a:rPr lang="en-US" sz="2400" b="0" dirty="0"/>
              <a:t>, </a:t>
            </a:r>
            <a:r>
              <a:rPr lang="en-US" sz="2400" b="0" dirty="0" err="1"/>
              <a:t>Y</a:t>
            </a:r>
            <a:r>
              <a:rPr lang="en-US" sz="2400" b="0" baseline="-25000" dirty="0" err="1"/>
              <a:t>new</a:t>
            </a:r>
            <a:r>
              <a:rPr lang="en-US" sz="2400" b="0" dirty="0"/>
              <a:t>).</a:t>
            </a:r>
          </a:p>
          <a:p>
            <a:r>
              <a:rPr lang="en-US" sz="2400" b="0" dirty="0"/>
              <a:t>Applying the translation equations, we have-</a:t>
            </a:r>
          </a:p>
          <a:p>
            <a:r>
              <a:rPr lang="en-US" sz="2400" b="0" dirty="0" err="1"/>
              <a:t>X</a:t>
            </a:r>
            <a:r>
              <a:rPr lang="en-US" sz="2400" b="0" baseline="-25000" dirty="0" err="1"/>
              <a:t>new</a:t>
            </a:r>
            <a:r>
              <a:rPr lang="en-US" sz="2400" b="0" dirty="0"/>
              <a:t>= </a:t>
            </a:r>
            <a:r>
              <a:rPr lang="en-US" sz="2400" b="0" dirty="0" err="1"/>
              <a:t>X</a:t>
            </a:r>
            <a:r>
              <a:rPr lang="en-US" sz="2400" b="0" baseline="-25000" dirty="0" err="1"/>
              <a:t>old</a:t>
            </a:r>
            <a:r>
              <a:rPr lang="en-US" sz="2400" b="0" dirty="0"/>
              <a:t> + </a:t>
            </a:r>
            <a:r>
              <a:rPr lang="en-US" sz="2400" b="0" dirty="0" err="1"/>
              <a:t>T</a:t>
            </a:r>
            <a:r>
              <a:rPr lang="en-US" sz="2400" b="0" baseline="-25000" dirty="0" err="1"/>
              <a:t>x</a:t>
            </a:r>
            <a:r>
              <a:rPr lang="en-US" sz="2400" b="0" dirty="0"/>
              <a:t> = 0 + 1 = 1</a:t>
            </a:r>
          </a:p>
          <a:p>
            <a:r>
              <a:rPr lang="en-US" sz="2400" b="0" dirty="0" err="1"/>
              <a:t>Y</a:t>
            </a:r>
            <a:r>
              <a:rPr lang="en-US" sz="2400" b="0" baseline="-25000" dirty="0" err="1"/>
              <a:t>new</a:t>
            </a:r>
            <a:r>
              <a:rPr lang="en-US" sz="2400" b="0" dirty="0"/>
              <a:t>= </a:t>
            </a:r>
            <a:r>
              <a:rPr lang="en-US" sz="2400" b="0" dirty="0" err="1"/>
              <a:t>Y</a:t>
            </a:r>
            <a:r>
              <a:rPr lang="en-US" sz="2400" b="0" baseline="-25000" dirty="0" err="1"/>
              <a:t>old</a:t>
            </a:r>
            <a:r>
              <a:rPr lang="en-US" sz="2400" b="0" dirty="0"/>
              <a:t> + T</a:t>
            </a:r>
            <a:r>
              <a:rPr lang="en-US" sz="2400" b="0" baseline="-25000" dirty="0"/>
              <a:t>y</a:t>
            </a:r>
            <a:r>
              <a:rPr lang="en-US" sz="2400" b="0" dirty="0"/>
              <a:t> = 0 + 1 = 1</a:t>
            </a:r>
          </a:p>
          <a:p>
            <a:r>
              <a:rPr lang="en-US" sz="2400" b="0" dirty="0"/>
              <a:t>Thus, New coordinates of corner D = (1, 1).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44887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Transformation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Transformation is the application of some mathematical rules to an object or a pixel to bring about some change to it. </a:t>
            </a:r>
          </a:p>
          <a:p>
            <a:pPr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This change can be a displacement of an object from one point to another or a change in its size or shape.</a:t>
            </a:r>
          </a:p>
          <a:p>
            <a:pPr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Two types of transformations are </a:t>
            </a:r>
          </a:p>
          <a:p>
            <a:pPr marL="114300" indent="0" algn="just">
              <a:buNone/>
            </a:pPr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2400" b="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Solid body transformations</a:t>
            </a:r>
          </a:p>
          <a:p>
            <a:pPr marL="114300" indent="0" algn="just">
              <a:buNone/>
            </a:pPr>
            <a:r>
              <a:rPr lang="en-US" sz="2400" b="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Affine transformations</a:t>
            </a:r>
          </a:p>
        </p:txBody>
      </p:sp>
    </p:spTree>
    <p:extLst>
      <p:ext uri="{BB962C8B-B14F-4D97-AF65-F5344CB8AC3E}">
        <p14:creationId xmlns:p14="http://schemas.microsoft.com/office/powerpoint/2010/main" val="20848908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Connector 2"/>
          <p:cNvSpPr/>
          <p:nvPr/>
        </p:nvSpPr>
        <p:spPr>
          <a:xfrm>
            <a:off x="3895595" y="3009900"/>
            <a:ext cx="425884" cy="5224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/>
          <p:cNvSpPr/>
          <p:nvPr/>
        </p:nvSpPr>
        <p:spPr>
          <a:xfrm>
            <a:off x="4526071" y="3413842"/>
            <a:ext cx="425884" cy="522440"/>
          </a:xfrm>
          <a:prstGeom prst="flowChartConnector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Google Shape;212;p13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SCALING</a:t>
            </a:r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Scaling is about the origin. </a:t>
            </a:r>
          </a:p>
          <a:p>
            <a:pPr marL="342900" marR="0" lvl="0" indent="-3429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</a:t>
            </a:r>
            <a:r>
              <a:rPr lang="en-US" sz="2200" b="0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200" b="0" i="0" u="none" baseline="-250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r>
              <a:rPr lang="en-US" sz="2200" b="0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200" b="0" i="0" u="none" baseline="-250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scaling is uniform; otherwise it distorts the image.  </a:t>
            </a:r>
            <a:endParaRPr b="0" dirty="0"/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</a:t>
            </a:r>
            <a:r>
              <a:rPr lang="en-US" sz="2200" b="0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200" b="0" i="0" u="none" baseline="-250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or </a:t>
            </a:r>
            <a:r>
              <a:rPr lang="en-US" sz="2200" b="0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200" b="0" i="0" u="none" baseline="-250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&lt; 0, the image is reflected across the x or y axis.</a:t>
            </a:r>
            <a:endParaRPr b="0" dirty="0"/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matrix form is</a:t>
            </a:r>
            <a:endParaRPr b="0" dirty="0"/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baseline="-25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endParaRPr sz="700" b="0" i="0" u="none" baseline="-25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29845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endParaRPr sz="7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endParaRPr sz="700" b="0" i="0" u="none" baseline="-25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endParaRPr sz="700" b="0" i="0" u="none" baseline="-25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</a:pPr>
            <a:r>
              <a:rPr lang="en-US" sz="700" b="0" i="0" u="none" baseline="-25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dirty="0"/>
          </a:p>
        </p:txBody>
      </p:sp>
      <p:sp>
        <p:nvSpPr>
          <p:cNvPr id="215" name="Google Shape;215;p13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/>
          </a:p>
        </p:txBody>
      </p:sp>
      <p:sp>
        <p:nvSpPr>
          <p:cNvPr id="216" name="Google Shape;216;p13"/>
          <p:cNvSpPr txBox="1"/>
          <p:nvPr/>
        </p:nvSpPr>
        <p:spPr>
          <a:xfrm>
            <a:off x="0" y="30099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7" name="Google Shape;217;p13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18" name="Google Shape;21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82815" y="2736130"/>
            <a:ext cx="4378369" cy="1978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4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 OF SCALING</a:t>
            </a:r>
            <a:endParaRPr/>
          </a:p>
        </p:txBody>
      </p:sp>
      <p:sp>
        <p:nvSpPr>
          <p:cNvPr id="224" name="Google Shape;224;p14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scaling (</a:t>
            </a:r>
            <a:r>
              <a:rPr lang="en-US" sz="2000" b="1" i="1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x, </a:t>
            </a:r>
            <a:r>
              <a:rPr lang="en-US" sz="2000" b="1" i="1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y) = (-1, 2) is applied to a collection of points.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point is both reflected about the </a:t>
            </a:r>
            <a:r>
              <a:rPr lang="en-US" sz="2000" b="1" i="1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-axis and scaled by 2 in the </a:t>
            </a:r>
            <a:r>
              <a:rPr lang="en-US" sz="2000" b="1" i="1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-direction. </a:t>
            </a:r>
            <a:endParaRPr/>
          </a:p>
        </p:txBody>
      </p:sp>
      <p:sp>
        <p:nvSpPr>
          <p:cNvPr id="226" name="Google Shape;226;p14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/>
          </a:p>
        </p:txBody>
      </p:sp>
      <p:pic>
        <p:nvPicPr>
          <p:cNvPr id="227" name="Google Shape;227;p14"/>
          <p:cNvPicPr preferRelativeResize="0"/>
          <p:nvPr/>
        </p:nvPicPr>
        <p:blipFill rotWithShape="1">
          <a:blip r:embed="rId3">
            <a:alphaModFix/>
          </a:blip>
          <a:srcRect l="57130" r="8916"/>
          <a:stretch/>
        </p:blipFill>
        <p:spPr>
          <a:xfrm>
            <a:off x="977031" y="1711891"/>
            <a:ext cx="1578279" cy="303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2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53850" y="4609579"/>
            <a:ext cx="4648200" cy="2248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27;p14"/>
          <p:cNvPicPr preferRelativeResize="0"/>
          <p:nvPr/>
        </p:nvPicPr>
        <p:blipFill rotWithShape="1">
          <a:blip r:embed="rId3">
            <a:alphaModFix/>
          </a:blip>
          <a:srcRect l="57130" r="8916"/>
          <a:stretch/>
        </p:blipFill>
        <p:spPr>
          <a:xfrm flipH="1">
            <a:off x="3643160" y="1711890"/>
            <a:ext cx="1578279" cy="303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27;p14"/>
          <p:cNvPicPr preferRelativeResize="0"/>
          <p:nvPr/>
        </p:nvPicPr>
        <p:blipFill rotWithShape="1">
          <a:blip r:embed="rId3">
            <a:alphaModFix/>
          </a:blip>
          <a:srcRect r="63413"/>
          <a:stretch/>
        </p:blipFill>
        <p:spPr>
          <a:xfrm>
            <a:off x="6328568" y="1704126"/>
            <a:ext cx="1700616" cy="3038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ight Arrow 1"/>
          <p:cNvSpPr/>
          <p:nvPr/>
        </p:nvSpPr>
        <p:spPr>
          <a:xfrm>
            <a:off x="2743200" y="3090341"/>
            <a:ext cx="663879" cy="3543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548160" y="3090341"/>
            <a:ext cx="663879" cy="3543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rved Right Arrow 2"/>
          <p:cNvSpPr/>
          <p:nvPr/>
        </p:nvSpPr>
        <p:spPr>
          <a:xfrm>
            <a:off x="726510" y="4609579"/>
            <a:ext cx="1039660" cy="1949970"/>
          </a:xfrm>
          <a:prstGeom prst="curved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TYPES OF SCALING</a:t>
            </a:r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4872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Pure reflections, for which each of the scale factors is  +1 or  -1.</a:t>
            </a:r>
            <a:endParaRPr/>
          </a:p>
          <a:p>
            <a:pPr marL="342900" marR="0" lvl="0" indent="-342900" algn="just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uniform scaling, or a magnification about the origin: S</a:t>
            </a:r>
            <a:r>
              <a:rPr lang="en-US" sz="2800" b="1" i="0" u="none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S</a:t>
            </a:r>
            <a:r>
              <a:rPr lang="en-US" sz="2800" b="1" i="0" u="none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2800" b="1" i="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magnification |S|.</a:t>
            </a:r>
            <a:endParaRPr/>
          </a:p>
          <a:p>
            <a:pPr marL="173037" marR="0" lvl="1" indent="-177800" algn="just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Reflection also occurs if S</a:t>
            </a:r>
            <a:r>
              <a:rPr lang="en-US" sz="2800" b="0" i="0" u="none" strike="noStrike" cap="none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or S</a:t>
            </a:r>
            <a:r>
              <a:rPr lang="en-US" sz="2800" b="0" i="0" u="none" strike="noStrike" cap="none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negative.</a:t>
            </a:r>
            <a:endParaRPr/>
          </a:p>
          <a:p>
            <a:pPr marL="173037" marR="0" lvl="1" indent="-177800" algn="just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|</a:t>
            </a:r>
            <a:r>
              <a:rPr lang="en-US" sz="28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| &lt; 1, the points will be moved closer to the origin, producing a reduced image.</a:t>
            </a:r>
            <a:endParaRPr/>
          </a:p>
          <a:p>
            <a:pPr marL="342900" marR="0" lvl="0" indent="-342900" algn="just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scale factors are not the same, the scaling is called a </a:t>
            </a:r>
            <a:r>
              <a:rPr lang="en-US" sz="2800" b="1" i="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differential scaling. </a:t>
            </a:r>
            <a:endParaRPr/>
          </a:p>
        </p:txBody>
      </p:sp>
      <p:sp>
        <p:nvSpPr>
          <p:cNvPr id="235" name="Google Shape;235;p15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8" t="16595" r="34632" b="4742"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9307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 for the Scaling: 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767" y="800592"/>
            <a:ext cx="7990599" cy="3579812"/>
          </a:xfrm>
        </p:spPr>
        <p:txBody>
          <a:bodyPr/>
          <a:lstStyle/>
          <a:p>
            <a:pPr fontAlgn="base"/>
            <a:r>
              <a:rPr lang="en-US" sz="2400" b="0" dirty="0"/>
              <a:t>Let us have object O on which we will perform the scaling.</a:t>
            </a:r>
          </a:p>
          <a:p>
            <a:pPr fontAlgn="base"/>
            <a:r>
              <a:rPr lang="en-US" sz="2400" dirty="0"/>
              <a:t>initial coordinates of the object O =  (x , y).</a:t>
            </a:r>
          </a:p>
          <a:p>
            <a:pPr fontAlgn="base"/>
            <a:r>
              <a:rPr lang="en-US" sz="2400" dirty="0"/>
              <a:t>scaling factor in x-direction = </a:t>
            </a:r>
            <a:r>
              <a:rPr lang="en-US" sz="2400" dirty="0" err="1"/>
              <a:t>S</a:t>
            </a:r>
            <a:r>
              <a:rPr lang="en-US" sz="2400" baseline="-25000" dirty="0" err="1"/>
              <a:t>x</a:t>
            </a:r>
            <a:r>
              <a:rPr lang="en-US" sz="2400" baseline="-25000" dirty="0"/>
              <a:t>  </a:t>
            </a:r>
            <a:endParaRPr lang="en-US" sz="2400" dirty="0"/>
          </a:p>
          <a:p>
            <a:pPr fontAlgn="base"/>
            <a:r>
              <a:rPr lang="en-US" sz="2400" dirty="0"/>
              <a:t>scaling factor in y-direction = </a:t>
            </a:r>
            <a:r>
              <a:rPr lang="en-US" sz="2400" dirty="0" err="1"/>
              <a:t>S</a:t>
            </a:r>
            <a:r>
              <a:rPr lang="en-US" sz="2400" baseline="-25000" dirty="0" err="1"/>
              <a:t>y</a:t>
            </a:r>
            <a:endParaRPr lang="en-US" sz="2400" dirty="0"/>
          </a:p>
          <a:p>
            <a:pPr fontAlgn="base"/>
            <a:r>
              <a:rPr lang="en-US" sz="2400" dirty="0"/>
              <a:t>new coordinates after scaling = (x1, y1)</a:t>
            </a:r>
          </a:p>
          <a:p>
            <a:pPr fontAlgn="base"/>
            <a:r>
              <a:rPr lang="en-US" sz="2400" dirty="0"/>
              <a:t>hence we have equations for scaling :</a:t>
            </a:r>
          </a:p>
          <a:p>
            <a:pPr fontAlgn="base"/>
            <a:r>
              <a:rPr lang="en-US" sz="2400" dirty="0"/>
              <a:t>x1 = </a:t>
            </a:r>
            <a:r>
              <a:rPr lang="en-US" sz="2400" dirty="0" err="1"/>
              <a:t>S</a:t>
            </a:r>
            <a:r>
              <a:rPr lang="en-US" sz="2400" baseline="-25000" dirty="0" err="1"/>
              <a:t>x</a:t>
            </a:r>
            <a:r>
              <a:rPr lang="en-US" sz="2400" dirty="0"/>
              <a:t> * x  </a:t>
            </a:r>
          </a:p>
          <a:p>
            <a:pPr fontAlgn="base"/>
            <a:r>
              <a:rPr lang="en-US" sz="2400" dirty="0"/>
              <a:t>y1 = </a:t>
            </a:r>
            <a:r>
              <a:rPr lang="en-US" sz="2400" dirty="0" err="1"/>
              <a:t>S</a:t>
            </a:r>
            <a:r>
              <a:rPr lang="en-US" sz="2400" baseline="-25000" dirty="0" err="1"/>
              <a:t>y</a:t>
            </a:r>
            <a:r>
              <a:rPr lang="en-US" sz="2400" dirty="0"/>
              <a:t> * y</a:t>
            </a:r>
          </a:p>
          <a:p>
            <a:r>
              <a:rPr lang="en-US" sz="2400" dirty="0"/>
              <a:t>matrix representation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00" t="22844" r="41717" b="66164"/>
          <a:stretch/>
        </p:blipFill>
        <p:spPr bwMode="auto">
          <a:xfrm>
            <a:off x="3405352" y="4824247"/>
            <a:ext cx="4556234" cy="1335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3237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187" y="441434"/>
            <a:ext cx="8734096" cy="4238515"/>
          </a:xfrm>
        </p:spPr>
        <p:txBody>
          <a:bodyPr/>
          <a:lstStyle/>
          <a:p>
            <a:r>
              <a:rPr lang="en-US" sz="2800" dirty="0">
                <a:solidFill>
                  <a:srgbClr val="FF0000"/>
                </a:solidFill>
              </a:rPr>
              <a:t>SCALE  EXAMPLE: </a:t>
            </a:r>
          </a:p>
          <a:p>
            <a:r>
              <a:rPr lang="en-US" sz="2800" dirty="0"/>
              <a:t>Problem Statement:</a:t>
            </a:r>
            <a:r>
              <a:rPr lang="en-US" sz="2800" b="0" dirty="0"/>
              <a:t> Given a square object with co-ordinate points A (0, 3), B (3, 3), C (3, 0), D (0, 0). Apply the scaling parameter 2 towards X axis and 3 towards Y axis and obtain the new co-ordinates of the object.</a:t>
            </a:r>
          </a:p>
          <a:p>
            <a:r>
              <a:rPr lang="en-US" sz="2800" dirty="0"/>
              <a:t>Solution:</a:t>
            </a:r>
            <a:endParaRPr lang="en-US" sz="2800" b="0" dirty="0"/>
          </a:p>
          <a:p>
            <a:r>
              <a:rPr lang="en-US" sz="2800" b="0" dirty="0"/>
              <a:t>Given,</a:t>
            </a:r>
          </a:p>
          <a:p>
            <a:r>
              <a:rPr lang="en-US" sz="2800" b="0" dirty="0"/>
              <a:t>Old corner coordinates of the square = A (0, 3), B (3, 3), C (3, 0), D (0, 0)</a:t>
            </a:r>
          </a:p>
          <a:p>
            <a:r>
              <a:rPr lang="en-US" sz="2800" b="0" dirty="0"/>
              <a:t>Scaling factor along X axis = 2</a:t>
            </a:r>
          </a:p>
          <a:p>
            <a:r>
              <a:rPr lang="en-US" sz="2800" b="0" dirty="0"/>
              <a:t>Scaling factor along Y axis = 3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75103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8372" y="362607"/>
            <a:ext cx="8497613" cy="4317342"/>
          </a:xfrm>
        </p:spPr>
        <p:txBody>
          <a:bodyPr/>
          <a:lstStyle/>
          <a:p>
            <a:r>
              <a:rPr lang="en-US" sz="2200" dirty="0"/>
              <a:t>For the Coordinate A (0, 3):</a:t>
            </a:r>
            <a:endParaRPr lang="en-US" sz="2200" b="0" dirty="0"/>
          </a:p>
          <a:p>
            <a:r>
              <a:rPr lang="en-US" sz="2200" b="0" dirty="0"/>
              <a:t>Let the new coordinates of corner A after scaling = (</a:t>
            </a:r>
            <a:r>
              <a:rPr lang="en-US" sz="2200" b="0" dirty="0" err="1"/>
              <a:t>X</a:t>
            </a:r>
            <a:r>
              <a:rPr lang="en-US" sz="2200" b="0" baseline="-25000" dirty="0" err="1"/>
              <a:t>new</a:t>
            </a:r>
            <a:r>
              <a:rPr lang="en-US" sz="2200" b="0" dirty="0"/>
              <a:t>, </a:t>
            </a:r>
            <a:r>
              <a:rPr lang="en-US" sz="2200" b="0" dirty="0" err="1"/>
              <a:t>Y</a:t>
            </a:r>
            <a:r>
              <a:rPr lang="en-US" sz="2200" b="0" baseline="-25000" dirty="0" err="1"/>
              <a:t>new</a:t>
            </a:r>
            <a:r>
              <a:rPr lang="en-US" sz="2200" b="0" dirty="0"/>
              <a:t>).</a:t>
            </a:r>
          </a:p>
          <a:p>
            <a:r>
              <a:rPr lang="en-US" sz="2200" b="0" dirty="0"/>
              <a:t>When we apply the scaling equation, we get,</a:t>
            </a:r>
          </a:p>
          <a:p>
            <a:r>
              <a:rPr lang="en-US" sz="2200" b="0" dirty="0" err="1"/>
              <a:t>X</a:t>
            </a:r>
            <a:r>
              <a:rPr lang="en-US" sz="2200" b="0" baseline="-25000" dirty="0" err="1"/>
              <a:t>new</a:t>
            </a:r>
            <a:r>
              <a:rPr lang="en-US" sz="2200" b="0" dirty="0"/>
              <a:t> = </a:t>
            </a:r>
            <a:r>
              <a:rPr lang="en-US" sz="2200" b="0" dirty="0" err="1"/>
              <a:t>X</a:t>
            </a:r>
            <a:r>
              <a:rPr lang="en-US" sz="2200" b="0" baseline="-25000" dirty="0" err="1"/>
              <a:t>old</a:t>
            </a:r>
            <a:r>
              <a:rPr lang="en-US" sz="2200" b="0" dirty="0"/>
              <a:t> x </a:t>
            </a:r>
            <a:r>
              <a:rPr lang="en-US" sz="2200" b="0" dirty="0" err="1"/>
              <a:t>S</a:t>
            </a:r>
            <a:r>
              <a:rPr lang="en-US" sz="2200" b="0" baseline="-25000" dirty="0" err="1"/>
              <a:t>x</a:t>
            </a:r>
            <a:r>
              <a:rPr lang="en-US" sz="2200" b="0" dirty="0"/>
              <a:t> = 0  x 2 = 0</a:t>
            </a:r>
            <a:br>
              <a:rPr lang="en-US" sz="2200" b="0" dirty="0"/>
            </a:br>
            <a:r>
              <a:rPr lang="en-US" sz="2200" b="0" dirty="0" err="1"/>
              <a:t>Y</a:t>
            </a:r>
            <a:r>
              <a:rPr lang="en-US" sz="2200" b="0" baseline="-25000" dirty="0" err="1"/>
              <a:t>new</a:t>
            </a:r>
            <a:r>
              <a:rPr lang="en-US" sz="2200" b="0" dirty="0"/>
              <a:t> = </a:t>
            </a:r>
            <a:r>
              <a:rPr lang="en-US" sz="2200" b="0" dirty="0" err="1"/>
              <a:t>Y</a:t>
            </a:r>
            <a:r>
              <a:rPr lang="en-US" sz="2200" b="0" baseline="-25000" dirty="0" err="1"/>
              <a:t>old</a:t>
            </a:r>
            <a:r>
              <a:rPr lang="en-US" sz="2200" b="0" dirty="0"/>
              <a:t> x </a:t>
            </a:r>
            <a:r>
              <a:rPr lang="en-US" sz="2200" b="0" dirty="0" err="1"/>
              <a:t>S</a:t>
            </a:r>
            <a:r>
              <a:rPr lang="en-US" sz="2200" b="0" baseline="-25000" dirty="0" err="1"/>
              <a:t>y</a:t>
            </a:r>
            <a:r>
              <a:rPr lang="en-US" sz="2200" b="0" dirty="0"/>
              <a:t> = 3 x 3 = 9</a:t>
            </a:r>
          </a:p>
          <a:p>
            <a:r>
              <a:rPr lang="en-US" sz="2200" b="0" dirty="0"/>
              <a:t>Thus, the new coordinates of corner A after scaling = (0, 9).</a:t>
            </a:r>
          </a:p>
          <a:p>
            <a:r>
              <a:rPr lang="en-US" sz="2200" dirty="0"/>
              <a:t>For the Coordinate B (3, 3):</a:t>
            </a:r>
            <a:endParaRPr lang="en-US" sz="2200" b="0" dirty="0"/>
          </a:p>
          <a:p>
            <a:r>
              <a:rPr lang="en-US" sz="2200" b="0" dirty="0"/>
              <a:t>Let the new coordinates of corner B after scaling = (</a:t>
            </a:r>
            <a:r>
              <a:rPr lang="en-US" sz="2200" b="0" dirty="0" err="1"/>
              <a:t>X</a:t>
            </a:r>
            <a:r>
              <a:rPr lang="en-US" sz="2200" b="0" baseline="-25000" dirty="0" err="1"/>
              <a:t>new</a:t>
            </a:r>
            <a:r>
              <a:rPr lang="en-US" sz="2200" b="0" dirty="0"/>
              <a:t>, </a:t>
            </a:r>
            <a:r>
              <a:rPr lang="en-US" sz="2200" b="0" dirty="0" err="1"/>
              <a:t>Y</a:t>
            </a:r>
            <a:r>
              <a:rPr lang="en-US" sz="2200" b="0" baseline="-25000" dirty="0" err="1"/>
              <a:t>new</a:t>
            </a:r>
            <a:r>
              <a:rPr lang="en-US" sz="2200" b="0" dirty="0"/>
              <a:t>).</a:t>
            </a:r>
          </a:p>
          <a:p>
            <a:r>
              <a:rPr lang="en-US" sz="2200" b="0" dirty="0"/>
              <a:t>When we apply the scaling equation, we get-</a:t>
            </a:r>
          </a:p>
          <a:p>
            <a:r>
              <a:rPr lang="en-US" sz="2200" b="0" dirty="0" err="1"/>
              <a:t>X</a:t>
            </a:r>
            <a:r>
              <a:rPr lang="en-US" sz="2200" b="0" baseline="-25000" dirty="0" err="1"/>
              <a:t>new</a:t>
            </a:r>
            <a:r>
              <a:rPr lang="en-US" sz="2200" b="0" dirty="0"/>
              <a:t> = </a:t>
            </a:r>
            <a:r>
              <a:rPr lang="en-US" sz="2200" b="0" dirty="0" err="1"/>
              <a:t>X</a:t>
            </a:r>
            <a:r>
              <a:rPr lang="en-US" sz="2200" b="0" baseline="-25000" dirty="0" err="1"/>
              <a:t>old</a:t>
            </a:r>
            <a:r>
              <a:rPr lang="en-US" sz="2200" b="0" dirty="0"/>
              <a:t> x </a:t>
            </a:r>
            <a:r>
              <a:rPr lang="en-US" sz="2200" b="0" dirty="0" err="1"/>
              <a:t>S</a:t>
            </a:r>
            <a:r>
              <a:rPr lang="en-US" sz="2200" b="0" baseline="-25000" dirty="0" err="1"/>
              <a:t>x</a:t>
            </a:r>
            <a:r>
              <a:rPr lang="en-US" sz="2200" b="0" dirty="0"/>
              <a:t> = 3  x 2 = 6</a:t>
            </a:r>
            <a:br>
              <a:rPr lang="en-US" sz="2200" b="0" dirty="0"/>
            </a:br>
            <a:r>
              <a:rPr lang="en-US" sz="2200" b="0" dirty="0" err="1"/>
              <a:t>Y</a:t>
            </a:r>
            <a:r>
              <a:rPr lang="en-US" sz="2200" b="0" baseline="-25000" dirty="0" err="1"/>
              <a:t>new</a:t>
            </a:r>
            <a:r>
              <a:rPr lang="en-US" sz="2200" b="0" dirty="0"/>
              <a:t> = </a:t>
            </a:r>
            <a:r>
              <a:rPr lang="en-US" sz="2200" b="0" dirty="0" err="1"/>
              <a:t>Y</a:t>
            </a:r>
            <a:r>
              <a:rPr lang="en-US" sz="2200" b="0" baseline="-25000" dirty="0" err="1"/>
              <a:t>old</a:t>
            </a:r>
            <a:r>
              <a:rPr lang="en-US" sz="2200" b="0" dirty="0"/>
              <a:t> x </a:t>
            </a:r>
            <a:r>
              <a:rPr lang="en-US" sz="2200" b="0" dirty="0" err="1"/>
              <a:t>S</a:t>
            </a:r>
            <a:r>
              <a:rPr lang="en-US" sz="2200" b="0" baseline="-25000" dirty="0" err="1"/>
              <a:t>y</a:t>
            </a:r>
            <a:r>
              <a:rPr lang="en-US" sz="2200" b="0" dirty="0"/>
              <a:t> = 3 x 3 = 9</a:t>
            </a:r>
          </a:p>
          <a:p>
            <a:r>
              <a:rPr lang="en-US" sz="2200" b="0" dirty="0"/>
              <a:t>Thus, the new coordinates of corner B after scaling = (6, 9).</a:t>
            </a:r>
          </a:p>
          <a:p>
            <a:endParaRPr lang="en-US" sz="2200" b="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1922884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4312" y="331076"/>
            <a:ext cx="8290143" cy="4222749"/>
          </a:xfrm>
        </p:spPr>
        <p:txBody>
          <a:bodyPr/>
          <a:lstStyle/>
          <a:p>
            <a:r>
              <a:rPr lang="en-US" sz="2200" dirty="0"/>
              <a:t>For the Coordinate C (3, 0):</a:t>
            </a:r>
            <a:endParaRPr lang="en-US" sz="2200" b="0" dirty="0"/>
          </a:p>
          <a:p>
            <a:r>
              <a:rPr lang="en-US" sz="2200" b="0" dirty="0"/>
              <a:t>Let the new coordinates of corner C after scaling = (</a:t>
            </a:r>
            <a:r>
              <a:rPr lang="en-US" sz="2200" b="0" dirty="0" err="1"/>
              <a:t>X</a:t>
            </a:r>
            <a:r>
              <a:rPr lang="en-US" sz="2200" b="0" baseline="-25000" dirty="0" err="1"/>
              <a:t>new</a:t>
            </a:r>
            <a:r>
              <a:rPr lang="en-US" sz="2200" b="0" dirty="0"/>
              <a:t>, </a:t>
            </a:r>
            <a:r>
              <a:rPr lang="en-US" sz="2200" b="0" dirty="0" err="1"/>
              <a:t>Y</a:t>
            </a:r>
            <a:r>
              <a:rPr lang="en-US" sz="2200" b="0" baseline="-25000" dirty="0" err="1"/>
              <a:t>new</a:t>
            </a:r>
            <a:r>
              <a:rPr lang="en-US" sz="2200" b="0" dirty="0"/>
              <a:t>).</a:t>
            </a:r>
          </a:p>
          <a:p>
            <a:r>
              <a:rPr lang="en-US" sz="2200" b="0" dirty="0"/>
              <a:t>When we apply the scaling equation, we get-</a:t>
            </a:r>
          </a:p>
          <a:p>
            <a:r>
              <a:rPr lang="en-US" sz="2200" b="0" dirty="0" err="1"/>
              <a:t>X</a:t>
            </a:r>
            <a:r>
              <a:rPr lang="en-US" sz="2200" b="0" baseline="-25000" dirty="0" err="1"/>
              <a:t>new</a:t>
            </a:r>
            <a:r>
              <a:rPr lang="en-US" sz="2200" b="0" dirty="0"/>
              <a:t> = </a:t>
            </a:r>
            <a:r>
              <a:rPr lang="en-US" sz="2200" b="0" dirty="0" err="1"/>
              <a:t>X</a:t>
            </a:r>
            <a:r>
              <a:rPr lang="en-US" sz="2200" b="0" baseline="-25000" dirty="0" err="1"/>
              <a:t>old</a:t>
            </a:r>
            <a:r>
              <a:rPr lang="en-US" sz="2200" b="0" dirty="0"/>
              <a:t> x </a:t>
            </a:r>
            <a:r>
              <a:rPr lang="en-US" sz="2200" b="0" dirty="0" err="1"/>
              <a:t>S</a:t>
            </a:r>
            <a:r>
              <a:rPr lang="en-US" sz="2200" b="0" baseline="-25000" dirty="0" err="1"/>
              <a:t>x</a:t>
            </a:r>
            <a:r>
              <a:rPr lang="en-US" sz="2200" b="0" dirty="0"/>
              <a:t> = 3 x 2 = 6</a:t>
            </a:r>
            <a:br>
              <a:rPr lang="en-US" sz="2200" b="0" dirty="0"/>
            </a:br>
            <a:r>
              <a:rPr lang="en-US" sz="2200" b="0" dirty="0" err="1"/>
              <a:t>Y</a:t>
            </a:r>
            <a:r>
              <a:rPr lang="en-US" sz="2200" b="0" baseline="-25000" dirty="0" err="1"/>
              <a:t>new</a:t>
            </a:r>
            <a:r>
              <a:rPr lang="en-US" sz="2200" b="0" dirty="0"/>
              <a:t> = </a:t>
            </a:r>
            <a:r>
              <a:rPr lang="en-US" sz="2200" b="0" dirty="0" err="1"/>
              <a:t>Y</a:t>
            </a:r>
            <a:r>
              <a:rPr lang="en-US" sz="2200" b="0" baseline="-25000" dirty="0" err="1"/>
              <a:t>old</a:t>
            </a:r>
            <a:r>
              <a:rPr lang="en-US" sz="2200" b="0" dirty="0"/>
              <a:t> x </a:t>
            </a:r>
            <a:r>
              <a:rPr lang="en-US" sz="2200" b="0" dirty="0" err="1"/>
              <a:t>S</a:t>
            </a:r>
            <a:r>
              <a:rPr lang="en-US" sz="2200" b="0" baseline="-25000" dirty="0" err="1"/>
              <a:t>y</a:t>
            </a:r>
            <a:r>
              <a:rPr lang="en-US" sz="2200" b="0" dirty="0"/>
              <a:t> = 0 x 3 = 0</a:t>
            </a:r>
          </a:p>
          <a:p>
            <a:r>
              <a:rPr lang="en-US" sz="2200" b="0" dirty="0"/>
              <a:t>Thus, the new coordinates of corner C after scaling = (6, 0).</a:t>
            </a:r>
          </a:p>
          <a:p>
            <a:r>
              <a:rPr lang="en-US" sz="2200" b="0" dirty="0"/>
              <a:t> </a:t>
            </a:r>
            <a:r>
              <a:rPr lang="en-US" sz="2200" dirty="0"/>
              <a:t>For the Coordinate D (0, 0):</a:t>
            </a:r>
            <a:endParaRPr lang="en-US" sz="2200" b="0" dirty="0"/>
          </a:p>
          <a:p>
            <a:r>
              <a:rPr lang="en-US" sz="2200" b="0" dirty="0"/>
              <a:t>Let the new coordinates of corner D after scaling = (</a:t>
            </a:r>
            <a:r>
              <a:rPr lang="en-US" sz="2200" b="0" dirty="0" err="1"/>
              <a:t>X</a:t>
            </a:r>
            <a:r>
              <a:rPr lang="en-US" sz="2200" b="0" baseline="-25000" dirty="0" err="1"/>
              <a:t>new</a:t>
            </a:r>
            <a:r>
              <a:rPr lang="en-US" sz="2200" b="0" dirty="0"/>
              <a:t>, </a:t>
            </a:r>
            <a:r>
              <a:rPr lang="en-US" sz="2200" b="0" dirty="0" err="1"/>
              <a:t>Y</a:t>
            </a:r>
            <a:r>
              <a:rPr lang="en-US" sz="2200" b="0" baseline="-25000" dirty="0" err="1"/>
              <a:t>new</a:t>
            </a:r>
            <a:r>
              <a:rPr lang="en-US" sz="2200" b="0" dirty="0"/>
              <a:t>).</a:t>
            </a:r>
          </a:p>
          <a:p>
            <a:r>
              <a:rPr lang="en-US" sz="2200" b="0" dirty="0"/>
              <a:t>When we apply the scaling equation, we get-</a:t>
            </a:r>
          </a:p>
          <a:p>
            <a:r>
              <a:rPr lang="en-US" sz="2200" b="0" dirty="0" err="1"/>
              <a:t>X</a:t>
            </a:r>
            <a:r>
              <a:rPr lang="en-US" sz="2200" b="0" baseline="-25000" dirty="0" err="1"/>
              <a:t>new</a:t>
            </a:r>
            <a:r>
              <a:rPr lang="en-US" sz="2200" b="0" dirty="0"/>
              <a:t> = </a:t>
            </a:r>
            <a:r>
              <a:rPr lang="en-US" sz="2200" b="0" dirty="0" err="1"/>
              <a:t>X</a:t>
            </a:r>
            <a:r>
              <a:rPr lang="en-US" sz="2200" b="0" baseline="-25000" dirty="0" err="1"/>
              <a:t>old</a:t>
            </a:r>
            <a:r>
              <a:rPr lang="en-US" sz="2200" b="0" dirty="0"/>
              <a:t> x </a:t>
            </a:r>
            <a:r>
              <a:rPr lang="en-US" sz="2200" b="0" dirty="0" err="1"/>
              <a:t>S</a:t>
            </a:r>
            <a:r>
              <a:rPr lang="en-US" sz="2200" b="0" baseline="-25000" dirty="0" err="1"/>
              <a:t>x</a:t>
            </a:r>
            <a:r>
              <a:rPr lang="en-US" sz="2200" b="0" dirty="0"/>
              <a:t> = 0  x 2 = 0</a:t>
            </a:r>
            <a:br>
              <a:rPr lang="en-US" sz="2200" b="0" dirty="0"/>
            </a:br>
            <a:r>
              <a:rPr lang="en-US" sz="2200" b="0" dirty="0" err="1"/>
              <a:t>Y</a:t>
            </a:r>
            <a:r>
              <a:rPr lang="en-US" sz="2200" b="0" baseline="-25000" dirty="0" err="1"/>
              <a:t>new</a:t>
            </a:r>
            <a:r>
              <a:rPr lang="en-US" sz="2200" b="0" dirty="0"/>
              <a:t> = </a:t>
            </a:r>
            <a:r>
              <a:rPr lang="en-US" sz="2200" b="0" dirty="0" err="1"/>
              <a:t>Y</a:t>
            </a:r>
            <a:r>
              <a:rPr lang="en-US" sz="2200" b="0" baseline="-25000" dirty="0" err="1"/>
              <a:t>old</a:t>
            </a:r>
            <a:r>
              <a:rPr lang="en-US" sz="2200" b="0" dirty="0"/>
              <a:t> x </a:t>
            </a:r>
            <a:r>
              <a:rPr lang="en-US" sz="2200" b="0" dirty="0" err="1"/>
              <a:t>S</a:t>
            </a:r>
            <a:r>
              <a:rPr lang="en-US" sz="2200" b="0" baseline="-25000" dirty="0" err="1"/>
              <a:t>y</a:t>
            </a:r>
            <a:r>
              <a:rPr lang="en-US" sz="2200" b="0" dirty="0"/>
              <a:t> = 0 x 3 = 0</a:t>
            </a:r>
          </a:p>
          <a:p>
            <a:r>
              <a:rPr lang="en-US" sz="2200" b="0" dirty="0"/>
              <a:t>Thus, the new coordinates of corner D after scaling = (0, 0).</a:t>
            </a:r>
          </a:p>
          <a:p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317706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ROTATION</a:t>
            </a:r>
            <a:endParaRPr/>
          </a:p>
        </p:txBody>
      </p:sp>
      <p:sp>
        <p:nvSpPr>
          <p:cNvPr id="241" name="Google Shape;241;p16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Clockwise </a:t>
            </a:r>
            <a:r>
              <a:rPr lang="en-US" sz="20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around origin by angle θ: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2413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16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/>
          </a:p>
        </p:txBody>
      </p:sp>
      <p:sp>
        <p:nvSpPr>
          <p:cNvPr id="244" name="Google Shape;244;p16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45" name="Google Shape;24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000" y="2477870"/>
            <a:ext cx="5029200" cy="1566862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6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47" name="Google Shape;247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85668" y="4218627"/>
            <a:ext cx="2667000" cy="2200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Straight Connector 4"/>
          <p:cNvCxnSpPr/>
          <p:nvPr/>
        </p:nvCxnSpPr>
        <p:spPr>
          <a:xfrm flipV="1">
            <a:off x="1478071" y="2981195"/>
            <a:ext cx="1052187" cy="12526"/>
          </a:xfrm>
          <a:prstGeom prst="line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895600" y="2995809"/>
            <a:ext cx="1052187" cy="12526"/>
          </a:xfrm>
          <a:prstGeom prst="line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553228" y="3471798"/>
            <a:ext cx="1052187" cy="12526"/>
          </a:xfrm>
          <a:prstGeom prst="line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2991806" y="3486412"/>
            <a:ext cx="1052187" cy="12526"/>
          </a:xfrm>
          <a:prstGeom prst="line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7" name="Google Shape;247;p16"/>
          <p:cNvPicPr preferRelativeResize="0"/>
          <p:nvPr/>
        </p:nvPicPr>
        <p:blipFill rotWithShape="1">
          <a:blip r:embed="rId4">
            <a:alphaModFix/>
          </a:blip>
          <a:srcRect l="47182" t="62553" r="30274" b="-1651"/>
          <a:stretch/>
        </p:blipFill>
        <p:spPr>
          <a:xfrm>
            <a:off x="381000" y="4997883"/>
            <a:ext cx="1698321" cy="1561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247;p16"/>
          <p:cNvPicPr preferRelativeResize="0"/>
          <p:nvPr/>
        </p:nvPicPr>
        <p:blipFill rotWithShape="1">
          <a:blip r:embed="rId4">
            <a:alphaModFix/>
          </a:blip>
          <a:srcRect l="25904" b="40310"/>
          <a:stretch/>
        </p:blipFill>
        <p:spPr>
          <a:xfrm>
            <a:off x="2991805" y="4917411"/>
            <a:ext cx="2244073" cy="1504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7268"/>
            <a:ext cx="7521575" cy="3579812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Example2:</a:t>
            </a:r>
            <a:r>
              <a:rPr lang="en-US" b="0" dirty="0"/>
              <a:t> Rotate a line CD whose endpoints are (3, 4) and (12, 15) about origin through a 45° anticlockwise direction.</a:t>
            </a:r>
          </a:p>
          <a:p>
            <a:pPr marL="114300" indent="0">
              <a:buNone/>
            </a:pPr>
            <a:r>
              <a:rPr lang="en-US" dirty="0"/>
              <a:t>Solution:</a:t>
            </a:r>
            <a:r>
              <a:rPr lang="en-US" b="0" dirty="0"/>
              <a:t> The point C (3, 4)</a:t>
            </a:r>
          </a:p>
          <a:p>
            <a:pPr marL="11430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531" y="1371600"/>
            <a:ext cx="7486650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7069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81" t="31850" r="4306" b="23458"/>
          <a:stretch/>
        </p:blipFill>
        <p:spPr bwMode="auto">
          <a:xfrm>
            <a:off x="513567" y="563670"/>
            <a:ext cx="7490565" cy="5255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85767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661988"/>
            <a:ext cx="8820150" cy="553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28796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27155" r="35295" b="15302"/>
          <a:stretch/>
        </p:blipFill>
        <p:spPr bwMode="auto">
          <a:xfrm>
            <a:off x="189186" y="252247"/>
            <a:ext cx="8749328" cy="6180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88275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962" y="433552"/>
            <a:ext cx="8809038" cy="3579812"/>
          </a:xfrm>
        </p:spPr>
        <p:txBody>
          <a:bodyPr/>
          <a:lstStyle/>
          <a:p>
            <a:r>
              <a:rPr lang="en-US" dirty="0"/>
              <a:t>Example3:</a:t>
            </a:r>
            <a:r>
              <a:rPr lang="en-US" b="0" dirty="0"/>
              <a:t> Rotate line AB whose endpoints are A (2, 5) and B (6, 12) about origin through a 30° clockwise direction.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inter-bold"/>
                <a:cs typeface="Arial" pitchFamily="34" charset="0"/>
              </a:rPr>
              <a:t>Step1:</a:t>
            </a:r>
            <a:r>
              <a:rPr kumimoji="0" lang="en-US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inter-regular"/>
                <a:cs typeface="Arial" pitchFamily="34" charset="0"/>
              </a:rPr>
              <a:t> Rotation of point A (2, 5). Take angle 30°</a:t>
            </a:r>
            <a:endParaRPr kumimoji="0" 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 </a:t>
            </a:r>
            <a:r>
              <a:rPr kumimoji="0" lang="en-US" sz="17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6" name="Picture 2" descr="Rot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014" y="1137745"/>
            <a:ext cx="41148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inter-bold"/>
                <a:cs typeface="Arial" pitchFamily="34" charset="0"/>
              </a:rPr>
              <a:t>Step2:</a:t>
            </a:r>
            <a:r>
              <a:rPr kumimoji="0" lang="en-US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inter-regular"/>
                <a:cs typeface="Arial" pitchFamily="34" charset="0"/>
              </a:rPr>
              <a:t> Rotation of point B (6, 12)</a:t>
            </a:r>
            <a:endParaRPr kumimoji="0" 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 </a:t>
            </a:r>
            <a:r>
              <a:rPr kumimoji="0" lang="en-US" sz="13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8" name="Picture 4" descr="Rot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0" y="1276131"/>
            <a:ext cx="504825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2" t="16380" r="35053" b="32112"/>
          <a:stretch/>
        </p:blipFill>
        <p:spPr bwMode="auto">
          <a:xfrm>
            <a:off x="373902" y="457200"/>
            <a:ext cx="8396196" cy="5394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99715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5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SHEAR</a:t>
            </a:r>
            <a:endParaRPr sz="4000" dirty="0"/>
          </a:p>
        </p:txBody>
      </p:sp>
      <p:sp>
        <p:nvSpPr>
          <p:cNvPr id="253" name="Google Shape;25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Shear H about origin: x depends linearly on y in the figure.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example, </a:t>
            </a:r>
            <a:r>
              <a:rPr lang="en-US" sz="2800" b="1" i="1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italic</a:t>
            </a: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letters).</a:t>
            </a:r>
            <a:endParaRPr/>
          </a:p>
          <a:p>
            <a:pPr marL="342900" lvl="0" indent="-1651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1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4" name="Google Shape;254;p1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953000" y="1676400"/>
            <a:ext cx="3581400" cy="164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7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/>
          </a:p>
        </p:txBody>
      </p:sp>
      <p:pic>
        <p:nvPicPr>
          <p:cNvPr id="257" name="Google Shape;257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57800" y="3429000"/>
            <a:ext cx="3124200" cy="281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8" t="40733" r="31782" b="19396"/>
          <a:stretch/>
        </p:blipFill>
        <p:spPr bwMode="auto">
          <a:xfrm>
            <a:off x="220716" y="252247"/>
            <a:ext cx="8694471" cy="61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94296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66" t="34698" r="42202" b="27155"/>
          <a:stretch/>
        </p:blipFill>
        <p:spPr bwMode="auto">
          <a:xfrm>
            <a:off x="346839" y="-199410"/>
            <a:ext cx="3957145" cy="38696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2" t="23814" r="41276" b="38093"/>
          <a:stretch/>
        </p:blipFill>
        <p:spPr bwMode="auto">
          <a:xfrm>
            <a:off x="5785944" y="342160"/>
            <a:ext cx="2853558" cy="2786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81" t="27048" r="41639" b="33944"/>
          <a:stretch/>
        </p:blipFill>
        <p:spPr bwMode="auto">
          <a:xfrm>
            <a:off x="3421115" y="3579441"/>
            <a:ext cx="4319754" cy="3278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47417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u="sng" dirty="0"/>
              <a:t>Shearing in X Axis-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fontAlgn="base"/>
            <a:r>
              <a:rPr lang="en-US" b="0" dirty="0"/>
              <a:t>Shearing in X axis is achieved by using the following shearing equations-</a:t>
            </a:r>
          </a:p>
          <a:p>
            <a:pPr fontAlgn="base"/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r>
              <a:rPr lang="en-US" b="0" dirty="0"/>
              <a:t> + </a:t>
            </a:r>
            <a:r>
              <a:rPr lang="en-US" b="0" dirty="0" err="1"/>
              <a:t>Sh</a:t>
            </a:r>
            <a:r>
              <a:rPr lang="en-US" b="0" baseline="-25000" dirty="0" err="1"/>
              <a:t>x</a:t>
            </a:r>
            <a:r>
              <a:rPr lang="en-US" b="0" dirty="0"/>
              <a:t> x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endParaRPr lang="en-US" b="0" dirty="0"/>
          </a:p>
          <a:p>
            <a:pPr fontAlgn="base"/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endParaRPr lang="en-US" b="0" dirty="0"/>
          </a:p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17" t="12932" r="34569" b="55603"/>
          <a:stretch/>
        </p:blipFill>
        <p:spPr bwMode="auto">
          <a:xfrm>
            <a:off x="1245477" y="2948151"/>
            <a:ext cx="6511048" cy="3137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16797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1" t="28879" r="33357" b="28232"/>
          <a:stretch/>
        </p:blipFill>
        <p:spPr bwMode="auto">
          <a:xfrm>
            <a:off x="425667" y="882868"/>
            <a:ext cx="8316269" cy="5076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87205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u="sng" dirty="0"/>
              <a:t>Shearing in Y Axis-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fontAlgn="base"/>
            <a:r>
              <a:rPr lang="en-US" b="0" dirty="0"/>
              <a:t>Shearing in Y axis is achieved by using the following shearing equations-</a:t>
            </a:r>
          </a:p>
          <a:p>
            <a:pPr fontAlgn="base"/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endParaRPr lang="en-US" b="0" dirty="0"/>
          </a:p>
          <a:p>
            <a:pPr fontAlgn="base"/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r>
              <a:rPr lang="en-US" b="0" dirty="0"/>
              <a:t> + Sh</a:t>
            </a:r>
            <a:r>
              <a:rPr lang="en-US" b="0" baseline="-25000" dirty="0"/>
              <a:t>y</a:t>
            </a:r>
            <a:r>
              <a:rPr lang="en-US" b="0" dirty="0"/>
              <a:t> x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endParaRPr lang="en-US" b="0" dirty="0"/>
          </a:p>
          <a:p>
            <a:pPr fontAlgn="base"/>
            <a:r>
              <a:rPr lang="en-US" b="0" dirty="0"/>
              <a:t>In Matrix form, the above shearing equations may be represented as-</a:t>
            </a:r>
          </a:p>
          <a:p>
            <a:pPr marL="114300" indent="0" fontAlgn="base">
              <a:buNone/>
            </a:pPr>
            <a:endParaRPr lang="en-US" b="0" dirty="0"/>
          </a:p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0" t="11207" r="36023" b="58620"/>
          <a:stretch/>
        </p:blipFill>
        <p:spPr bwMode="auto">
          <a:xfrm>
            <a:off x="1087820" y="3421116"/>
            <a:ext cx="6306208" cy="3257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19932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18" t="51401" r="34689" b="8405"/>
          <a:stretch/>
        </p:blipFill>
        <p:spPr bwMode="auto">
          <a:xfrm>
            <a:off x="0" y="386255"/>
            <a:ext cx="9152198" cy="5651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1993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10" t="25343" r="65824" b="36472"/>
          <a:stretch/>
        </p:blipFill>
        <p:spPr bwMode="auto">
          <a:xfrm>
            <a:off x="0" y="4146116"/>
            <a:ext cx="9144000" cy="2793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Solid body transformations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411" y="1100137"/>
            <a:ext cx="7905489" cy="3579812"/>
          </a:xfrm>
        </p:spPr>
        <p:txBody>
          <a:bodyPr/>
          <a:lstStyle/>
          <a:p>
            <a:pPr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In Solid body transformations shape of the object after the transformation is applied to it is not distorted or changed. </a:t>
            </a:r>
          </a:p>
          <a:p>
            <a:pPr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The shape remains intact after the object is transformed.  </a:t>
            </a:r>
          </a:p>
          <a:p>
            <a:pPr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In ‘solid body’ transformations the following properties of the objects are preserved.</a:t>
            </a:r>
          </a:p>
          <a:p>
            <a:pPr lvl="1"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The distances between the points of the object are preserved.</a:t>
            </a:r>
          </a:p>
          <a:p>
            <a:pPr lvl="1"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The ratios of the distance between the points of the object are preserved.</a:t>
            </a:r>
          </a:p>
          <a:p>
            <a:pPr lvl="1"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The angles after and before the transformations remain the same.</a:t>
            </a:r>
          </a:p>
          <a:p>
            <a:pPr lvl="1" algn="just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Parallel lines remain parallel after the transformation.</a:t>
            </a:r>
          </a:p>
          <a:p>
            <a:pPr algn="just"/>
            <a:endParaRPr lang="en-US" sz="2400" b="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89156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9403"/>
          </a:xfrm>
        </p:spPr>
        <p:txBody>
          <a:bodyPr/>
          <a:lstStyle/>
          <a:p>
            <a:r>
              <a:rPr lang="en-US" u="sng" dirty="0"/>
              <a:t>Problem-01: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51794"/>
            <a:ext cx="8229600" cy="5574370"/>
          </a:xfrm>
        </p:spPr>
        <p:txBody>
          <a:bodyPr/>
          <a:lstStyle/>
          <a:p>
            <a:pPr fontAlgn="base"/>
            <a:r>
              <a:rPr lang="en-US" sz="2000" b="0" dirty="0"/>
              <a:t>Given a triangle with points (1, 1), (0, 0) and (1, 0). Apply shear parameter 2 on X axis and 2 on Y axis and find out the new coordinates of the object.</a:t>
            </a:r>
          </a:p>
          <a:p>
            <a:pPr fontAlgn="base"/>
            <a:r>
              <a:rPr lang="en-US" sz="2000" u="sng" dirty="0"/>
              <a:t>Solution-</a:t>
            </a:r>
            <a:endParaRPr lang="en-US" sz="2000" b="0" dirty="0"/>
          </a:p>
          <a:p>
            <a:pPr fontAlgn="base"/>
            <a:r>
              <a:rPr lang="en-US" sz="2000" b="0" dirty="0"/>
              <a:t>Old corner coordinates of the triangle = A (1, 1), B(0, 0), C(1, 0)</a:t>
            </a:r>
          </a:p>
          <a:p>
            <a:pPr fontAlgn="base"/>
            <a:r>
              <a:rPr lang="en-US" sz="2000" b="0" dirty="0"/>
              <a:t>Shearing parameter towards X direction (</a:t>
            </a:r>
            <a:r>
              <a:rPr lang="en-US" sz="2000" b="0" dirty="0" err="1"/>
              <a:t>Sh</a:t>
            </a:r>
            <a:r>
              <a:rPr lang="en-US" sz="2000" b="0" baseline="-25000" dirty="0" err="1"/>
              <a:t>x</a:t>
            </a:r>
            <a:r>
              <a:rPr lang="en-US" sz="2000" b="0" dirty="0"/>
              <a:t>) = 2</a:t>
            </a:r>
          </a:p>
          <a:p>
            <a:pPr fontAlgn="base"/>
            <a:r>
              <a:rPr lang="en-US" sz="2000" b="0" dirty="0"/>
              <a:t>Shearing parameter towards Y direction (Sh</a:t>
            </a:r>
            <a:r>
              <a:rPr lang="en-US" sz="2000" b="0" baseline="-25000" dirty="0"/>
              <a:t>y</a:t>
            </a:r>
            <a:r>
              <a:rPr lang="en-US" sz="2000" b="0" dirty="0"/>
              <a:t>) = 2</a:t>
            </a:r>
          </a:p>
          <a:p>
            <a:pPr fontAlgn="base"/>
            <a:r>
              <a:rPr lang="en-US" sz="2000" u="sng" dirty="0"/>
              <a:t>Shearing in X Axis-</a:t>
            </a:r>
            <a:endParaRPr lang="en-US" sz="2000" dirty="0"/>
          </a:p>
          <a:p>
            <a:pPr fontAlgn="base"/>
            <a:r>
              <a:rPr lang="en-US" sz="2000" u="sng" dirty="0"/>
              <a:t>For Coordinates A(1, 1)</a:t>
            </a:r>
            <a:endParaRPr lang="en-US" sz="2000" dirty="0"/>
          </a:p>
          <a:p>
            <a:pPr fontAlgn="base"/>
            <a:r>
              <a:rPr lang="en-US" sz="2000" b="0" dirty="0"/>
              <a:t> Let the new coordinates of corner A after shearing = (</a:t>
            </a:r>
            <a:r>
              <a:rPr lang="en-US" sz="2000" b="0" dirty="0" err="1"/>
              <a:t>X</a:t>
            </a:r>
            <a:r>
              <a:rPr lang="en-US" sz="2000" b="0" baseline="-25000" dirty="0" err="1"/>
              <a:t>new</a:t>
            </a:r>
            <a:r>
              <a:rPr lang="en-US" sz="2000" b="0" dirty="0"/>
              <a:t>, </a:t>
            </a:r>
            <a:r>
              <a:rPr lang="en-US" sz="2000" b="0" dirty="0" err="1"/>
              <a:t>Y</a:t>
            </a:r>
            <a:r>
              <a:rPr lang="en-US" sz="2000" b="0" baseline="-25000" dirty="0" err="1"/>
              <a:t>new</a:t>
            </a:r>
            <a:r>
              <a:rPr lang="en-US" sz="2000" b="0" dirty="0"/>
              <a:t>).</a:t>
            </a:r>
          </a:p>
          <a:p>
            <a:pPr fontAlgn="base"/>
            <a:r>
              <a:rPr lang="en-US" sz="2000" b="0" dirty="0"/>
              <a:t> Applying the shearing equations, we have-</a:t>
            </a:r>
          </a:p>
          <a:p>
            <a:pPr fontAlgn="base"/>
            <a:r>
              <a:rPr lang="en-US" sz="2000" b="0" dirty="0" err="1"/>
              <a:t>X</a:t>
            </a:r>
            <a:r>
              <a:rPr lang="en-US" sz="2000" b="0" baseline="-25000" dirty="0" err="1"/>
              <a:t>new</a:t>
            </a:r>
            <a:r>
              <a:rPr lang="en-US" sz="2000" b="0" dirty="0"/>
              <a:t> = </a:t>
            </a:r>
            <a:r>
              <a:rPr lang="en-US" sz="2000" b="0" dirty="0" err="1"/>
              <a:t>X</a:t>
            </a:r>
            <a:r>
              <a:rPr lang="en-US" sz="2000" b="0" baseline="-25000" dirty="0" err="1"/>
              <a:t>old</a:t>
            </a:r>
            <a:r>
              <a:rPr lang="en-US" sz="2000" b="0" dirty="0"/>
              <a:t> + </a:t>
            </a:r>
            <a:r>
              <a:rPr lang="en-US" sz="2000" b="0" dirty="0" err="1"/>
              <a:t>Sh</a:t>
            </a:r>
            <a:r>
              <a:rPr lang="en-US" sz="2000" b="0" baseline="-25000" dirty="0" err="1"/>
              <a:t>x</a:t>
            </a:r>
            <a:r>
              <a:rPr lang="en-US" sz="2000" b="0" dirty="0"/>
              <a:t> x </a:t>
            </a:r>
            <a:r>
              <a:rPr lang="en-US" sz="2000" b="0" dirty="0" err="1"/>
              <a:t>Y</a:t>
            </a:r>
            <a:r>
              <a:rPr lang="en-US" sz="2000" b="0" baseline="-25000" dirty="0" err="1"/>
              <a:t>old</a:t>
            </a:r>
            <a:r>
              <a:rPr lang="en-US" sz="2000" b="0" dirty="0"/>
              <a:t> = 1 + 2 x 1 = 3</a:t>
            </a:r>
          </a:p>
          <a:p>
            <a:pPr fontAlgn="base"/>
            <a:r>
              <a:rPr lang="en-US" sz="2000" b="0" dirty="0" err="1"/>
              <a:t>Y</a:t>
            </a:r>
            <a:r>
              <a:rPr lang="en-US" sz="2000" b="0" baseline="-25000" dirty="0" err="1"/>
              <a:t>new</a:t>
            </a:r>
            <a:r>
              <a:rPr lang="en-US" sz="2000" b="0" dirty="0"/>
              <a:t> = </a:t>
            </a:r>
            <a:r>
              <a:rPr lang="en-US" sz="2000" b="0" dirty="0" err="1"/>
              <a:t>Y</a:t>
            </a:r>
            <a:r>
              <a:rPr lang="en-US" sz="2000" b="0" baseline="-25000" dirty="0" err="1"/>
              <a:t>old</a:t>
            </a:r>
            <a:r>
              <a:rPr lang="en-US" sz="2000" b="0" dirty="0"/>
              <a:t> = 1</a:t>
            </a:r>
          </a:p>
          <a:p>
            <a:pPr fontAlgn="base"/>
            <a:r>
              <a:rPr lang="en-US" sz="2000" b="0" dirty="0"/>
              <a:t>Thus, New coordinates of corner A after shearing = (3, 1).</a:t>
            </a:r>
          </a:p>
          <a:p>
            <a:pPr fontAlgn="base"/>
            <a:r>
              <a:rPr lang="en-US" sz="2000" b="0" dirty="0"/>
              <a:t> 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887205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62608"/>
            <a:ext cx="8024648" cy="5763556"/>
          </a:xfrm>
        </p:spPr>
        <p:txBody>
          <a:bodyPr/>
          <a:lstStyle/>
          <a:p>
            <a:pPr fontAlgn="base"/>
            <a:r>
              <a:rPr lang="en-US" u="sng" dirty="0"/>
              <a:t>For Coordinates B(0, 0)</a:t>
            </a:r>
            <a:endParaRPr lang="en-US" dirty="0"/>
          </a:p>
          <a:p>
            <a:pPr fontAlgn="base"/>
            <a:r>
              <a:rPr lang="en-US" b="0" dirty="0"/>
              <a:t> </a:t>
            </a:r>
          </a:p>
          <a:p>
            <a:pPr fontAlgn="base"/>
            <a:r>
              <a:rPr lang="en-US" b="0" dirty="0"/>
              <a:t>Let the new coordinates of corner B after shearing = (</a:t>
            </a:r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, </a:t>
            </a:r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).</a:t>
            </a:r>
          </a:p>
          <a:p>
            <a:pPr fontAlgn="base"/>
            <a:r>
              <a:rPr lang="en-US" b="0" dirty="0"/>
              <a:t> </a:t>
            </a:r>
          </a:p>
          <a:p>
            <a:pPr fontAlgn="base"/>
            <a:r>
              <a:rPr lang="en-US" b="0" dirty="0"/>
              <a:t>Applying the shearing equations, we have-</a:t>
            </a:r>
          </a:p>
          <a:p>
            <a:pPr fontAlgn="base"/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r>
              <a:rPr lang="en-US" b="0" dirty="0"/>
              <a:t> + </a:t>
            </a:r>
            <a:r>
              <a:rPr lang="en-US" b="0" dirty="0" err="1"/>
              <a:t>Sh</a:t>
            </a:r>
            <a:r>
              <a:rPr lang="en-US" b="0" baseline="-25000" dirty="0" err="1"/>
              <a:t>x</a:t>
            </a:r>
            <a:r>
              <a:rPr lang="en-US" b="0" dirty="0"/>
              <a:t> x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r>
              <a:rPr lang="en-US" b="0" dirty="0"/>
              <a:t> = 0 + 2 x 0 = 0</a:t>
            </a:r>
          </a:p>
          <a:p>
            <a:pPr fontAlgn="base"/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r>
              <a:rPr lang="en-US" b="0" dirty="0"/>
              <a:t> = 0</a:t>
            </a:r>
          </a:p>
          <a:p>
            <a:pPr fontAlgn="base"/>
            <a:r>
              <a:rPr lang="en-US" b="0" dirty="0"/>
              <a:t> </a:t>
            </a:r>
          </a:p>
          <a:p>
            <a:pPr fontAlgn="base"/>
            <a:r>
              <a:rPr lang="en-US" b="0" dirty="0"/>
              <a:t>Thus, New coordinates of corner B after shearing = (0, 0).</a:t>
            </a:r>
          </a:p>
          <a:p>
            <a:pPr fontAlgn="base"/>
            <a:r>
              <a:rPr lang="en-US" b="0" dirty="0"/>
              <a:t> </a:t>
            </a:r>
          </a:p>
          <a:p>
            <a:pPr fontAlgn="base"/>
            <a:r>
              <a:rPr lang="en-US" u="sng" dirty="0"/>
              <a:t>For Coordinates C(1, 0)</a:t>
            </a:r>
            <a:endParaRPr lang="en-US" dirty="0"/>
          </a:p>
          <a:p>
            <a:pPr fontAlgn="base"/>
            <a:r>
              <a:rPr lang="en-US" b="0" dirty="0"/>
              <a:t> </a:t>
            </a:r>
          </a:p>
          <a:p>
            <a:pPr fontAlgn="base"/>
            <a:r>
              <a:rPr lang="en-US" b="0" dirty="0"/>
              <a:t>Let the new coordinates of corner C after shearing = (</a:t>
            </a:r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, </a:t>
            </a:r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).</a:t>
            </a:r>
          </a:p>
          <a:p>
            <a:pPr fontAlgn="base"/>
            <a:r>
              <a:rPr lang="en-US" b="0" dirty="0"/>
              <a:t> </a:t>
            </a:r>
          </a:p>
          <a:p>
            <a:pPr fontAlgn="base"/>
            <a:r>
              <a:rPr lang="en-US" b="0" dirty="0"/>
              <a:t>Applying the shearing equations, we have-</a:t>
            </a:r>
          </a:p>
          <a:p>
            <a:pPr fontAlgn="base"/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r>
              <a:rPr lang="en-US" b="0" dirty="0"/>
              <a:t> + </a:t>
            </a:r>
            <a:r>
              <a:rPr lang="en-US" b="0" dirty="0" err="1"/>
              <a:t>Sh</a:t>
            </a:r>
            <a:r>
              <a:rPr lang="en-US" b="0" baseline="-25000" dirty="0" err="1"/>
              <a:t>x</a:t>
            </a:r>
            <a:r>
              <a:rPr lang="en-US" b="0" dirty="0"/>
              <a:t> x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r>
              <a:rPr lang="en-US" b="0" dirty="0"/>
              <a:t> = 1 + 2 x 0 = 1</a:t>
            </a:r>
          </a:p>
          <a:p>
            <a:pPr fontAlgn="base"/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r>
              <a:rPr lang="en-US" b="0" dirty="0"/>
              <a:t> = 0</a:t>
            </a:r>
          </a:p>
          <a:p>
            <a:pPr fontAlgn="base"/>
            <a:r>
              <a:rPr lang="en-US" b="0" dirty="0"/>
              <a:t> </a:t>
            </a:r>
          </a:p>
          <a:p>
            <a:pPr fontAlgn="base"/>
            <a:r>
              <a:rPr lang="en-US" b="0" dirty="0"/>
              <a:t>Thus, New coordinates of corner C after shearing = (1, 0).</a:t>
            </a:r>
          </a:p>
          <a:p>
            <a:pPr fontAlgn="base"/>
            <a:r>
              <a:rPr lang="en-US" b="0" dirty="0"/>
              <a:t>Thus, New coordinates of the triangle after shearing in X axis = A (3, 1), B(0, 0), C(1, 0).</a:t>
            </a:r>
          </a:p>
          <a:p>
            <a:pPr fontAlgn="base"/>
            <a:r>
              <a:rPr lang="en-US" b="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5277108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26124"/>
            <a:ext cx="8686801" cy="6000039"/>
          </a:xfrm>
        </p:spPr>
        <p:txBody>
          <a:bodyPr/>
          <a:lstStyle/>
          <a:p>
            <a:pPr fontAlgn="base"/>
            <a:r>
              <a:rPr lang="en-US" u="sng" dirty="0"/>
              <a:t>Shearing in Y Axis-</a:t>
            </a:r>
            <a:endParaRPr lang="en-US" dirty="0"/>
          </a:p>
          <a:p>
            <a:pPr fontAlgn="base"/>
            <a:r>
              <a:rPr lang="en-US" b="0" dirty="0"/>
              <a:t> </a:t>
            </a:r>
            <a:r>
              <a:rPr lang="en-US" u="sng" dirty="0"/>
              <a:t>For Coordinates A(1, 1)</a:t>
            </a:r>
            <a:endParaRPr lang="en-US" dirty="0"/>
          </a:p>
          <a:p>
            <a:pPr fontAlgn="base"/>
            <a:r>
              <a:rPr lang="en-US" b="0" dirty="0"/>
              <a:t> Let the new coordinates of corner A after shearing = (</a:t>
            </a:r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, </a:t>
            </a:r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).</a:t>
            </a:r>
          </a:p>
          <a:p>
            <a:pPr fontAlgn="base"/>
            <a:r>
              <a:rPr lang="en-US" b="0" dirty="0"/>
              <a:t> Applying the shearing equations, we have-</a:t>
            </a:r>
          </a:p>
          <a:p>
            <a:pPr fontAlgn="base"/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r>
              <a:rPr lang="en-US" b="0" dirty="0"/>
              <a:t> = 1</a:t>
            </a:r>
          </a:p>
          <a:p>
            <a:pPr fontAlgn="base"/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r>
              <a:rPr lang="en-US" b="0" dirty="0"/>
              <a:t> + Sh</a:t>
            </a:r>
            <a:r>
              <a:rPr lang="en-US" b="0" baseline="-25000" dirty="0"/>
              <a:t>y</a:t>
            </a:r>
            <a:r>
              <a:rPr lang="en-US" b="0" dirty="0"/>
              <a:t> x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r>
              <a:rPr lang="en-US" b="0" dirty="0"/>
              <a:t> = 1 + 2 x 1 = 3</a:t>
            </a:r>
          </a:p>
          <a:p>
            <a:pPr fontAlgn="base"/>
            <a:r>
              <a:rPr lang="en-US" b="0" dirty="0"/>
              <a:t> Thus, New coordinates of corner A after shearing = (1, 3).</a:t>
            </a:r>
          </a:p>
          <a:p>
            <a:pPr fontAlgn="base"/>
            <a:r>
              <a:rPr lang="en-US" b="0" dirty="0"/>
              <a:t> </a:t>
            </a:r>
            <a:r>
              <a:rPr lang="en-US" u="sng" dirty="0"/>
              <a:t>For Coordinates B(0, 0)</a:t>
            </a:r>
            <a:endParaRPr lang="en-US" dirty="0"/>
          </a:p>
          <a:p>
            <a:pPr fontAlgn="base"/>
            <a:r>
              <a:rPr lang="en-US" b="0" dirty="0"/>
              <a:t> Let the new coordinates of corner B after shearing = (</a:t>
            </a:r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, </a:t>
            </a:r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).</a:t>
            </a:r>
          </a:p>
          <a:p>
            <a:pPr fontAlgn="base"/>
            <a:r>
              <a:rPr lang="en-US" b="0" dirty="0"/>
              <a:t> </a:t>
            </a:r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r>
              <a:rPr lang="en-US" b="0" dirty="0"/>
              <a:t> = 0</a:t>
            </a:r>
          </a:p>
          <a:p>
            <a:pPr fontAlgn="base"/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r>
              <a:rPr lang="en-US" b="0" dirty="0"/>
              <a:t> + Sh</a:t>
            </a:r>
            <a:r>
              <a:rPr lang="en-US" b="0" baseline="-25000" dirty="0"/>
              <a:t>y</a:t>
            </a:r>
            <a:r>
              <a:rPr lang="en-US" b="0" dirty="0"/>
              <a:t> x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r>
              <a:rPr lang="en-US" b="0" dirty="0"/>
              <a:t> = 0 + 2 x 0 = 0</a:t>
            </a:r>
          </a:p>
          <a:p>
            <a:pPr fontAlgn="base"/>
            <a:r>
              <a:rPr lang="en-US" b="0" dirty="0"/>
              <a:t> Thus, New coordinates of corner B after shearing = (0, 0).</a:t>
            </a:r>
          </a:p>
          <a:p>
            <a:pPr fontAlgn="base"/>
            <a:r>
              <a:rPr lang="en-US" b="0" dirty="0"/>
              <a:t> </a:t>
            </a:r>
            <a:r>
              <a:rPr lang="en-US" u="sng" dirty="0"/>
              <a:t>For Coordinates C(1, 0)</a:t>
            </a:r>
            <a:endParaRPr lang="en-US" dirty="0"/>
          </a:p>
          <a:p>
            <a:pPr fontAlgn="base"/>
            <a:r>
              <a:rPr lang="en-US" b="0" dirty="0"/>
              <a:t>Let the new coordinates of corner C after shearing = (</a:t>
            </a:r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, </a:t>
            </a:r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).</a:t>
            </a:r>
          </a:p>
          <a:p>
            <a:pPr fontAlgn="base"/>
            <a:r>
              <a:rPr lang="en-US" b="0" dirty="0"/>
              <a:t>Applying the shearing equations, we have-</a:t>
            </a:r>
          </a:p>
          <a:p>
            <a:pPr fontAlgn="base"/>
            <a:r>
              <a:rPr lang="en-US" b="0" dirty="0" err="1"/>
              <a:t>X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r>
              <a:rPr lang="en-US" b="0" dirty="0"/>
              <a:t> = 1</a:t>
            </a:r>
          </a:p>
          <a:p>
            <a:pPr fontAlgn="base"/>
            <a:r>
              <a:rPr lang="en-US" b="0" dirty="0" err="1"/>
              <a:t>Y</a:t>
            </a:r>
            <a:r>
              <a:rPr lang="en-US" b="0" baseline="-25000" dirty="0" err="1"/>
              <a:t>new</a:t>
            </a:r>
            <a:r>
              <a:rPr lang="en-US" b="0" dirty="0"/>
              <a:t> = </a:t>
            </a:r>
            <a:r>
              <a:rPr lang="en-US" b="0" dirty="0" err="1"/>
              <a:t>Y</a:t>
            </a:r>
            <a:r>
              <a:rPr lang="en-US" b="0" baseline="-25000" dirty="0" err="1"/>
              <a:t>old</a:t>
            </a:r>
            <a:r>
              <a:rPr lang="en-US" b="0" dirty="0"/>
              <a:t> + Sh</a:t>
            </a:r>
            <a:r>
              <a:rPr lang="en-US" b="0" baseline="-25000" dirty="0"/>
              <a:t>y</a:t>
            </a:r>
            <a:r>
              <a:rPr lang="en-US" b="0" dirty="0"/>
              <a:t> x </a:t>
            </a:r>
            <a:r>
              <a:rPr lang="en-US" b="0" dirty="0" err="1"/>
              <a:t>X</a:t>
            </a:r>
            <a:r>
              <a:rPr lang="en-US" b="0" baseline="-25000" dirty="0" err="1"/>
              <a:t>old</a:t>
            </a:r>
            <a:r>
              <a:rPr lang="en-US" b="0" dirty="0"/>
              <a:t> = 0 + 2 x 1 = 2</a:t>
            </a:r>
          </a:p>
          <a:p>
            <a:pPr fontAlgn="base"/>
            <a:r>
              <a:rPr lang="en-US" b="0" dirty="0"/>
              <a:t>Thus, New coordinates of corner C after shearing = (1, 2).</a:t>
            </a:r>
          </a:p>
          <a:p>
            <a:pPr fontAlgn="base"/>
            <a:r>
              <a:rPr lang="en-US" b="0" dirty="0"/>
              <a:t>Thus, New coordinates of the triangle after shearing in Y axis = A (1, 3), B(0, 0), C(1, 2).</a:t>
            </a:r>
          </a:p>
          <a:p>
            <a:pPr fontAlgn="base"/>
            <a:endParaRPr lang="en-US" b="0" dirty="0"/>
          </a:p>
          <a:p>
            <a:pPr marL="114300" indent="0" fontAlgn="base">
              <a:buNone/>
            </a:pPr>
            <a:endParaRPr lang="en-US" b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1239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441434"/>
            <a:ext cx="8324193" cy="568472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8" t="8190" r="28631" b="9483"/>
          <a:stretch/>
        </p:blipFill>
        <p:spPr bwMode="auto">
          <a:xfrm>
            <a:off x="394138" y="283780"/>
            <a:ext cx="8434552" cy="6385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74559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1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209800" y="1981200"/>
            <a:ext cx="3960812" cy="1754187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8"/>
          <p:cNvSpPr txBox="1">
            <a:spLocks noGrp="1"/>
          </p:cNvSpPr>
          <p:nvPr>
            <p:ph type="body" idx="2"/>
          </p:nvPr>
        </p:nvSpPr>
        <p:spPr>
          <a:xfrm>
            <a:off x="-304800" y="1143000"/>
            <a:ext cx="62484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Inverse of translation T</a:t>
            </a:r>
            <a:r>
              <a:rPr lang="en-US" sz="3200" b="1" i="0" u="none" baseline="30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-1</a:t>
            </a:r>
            <a:r>
              <a:rPr lang="en-US" sz="32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254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Inverse of scaling   S</a:t>
            </a:r>
            <a:r>
              <a:rPr lang="en-US" sz="3200" b="1" i="0" u="none" baseline="30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-1</a:t>
            </a:r>
            <a:r>
              <a:rPr lang="en-US" sz="32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dirty="0"/>
          </a:p>
        </p:txBody>
      </p:sp>
      <p:sp>
        <p:nvSpPr>
          <p:cNvPr id="265" name="Google Shape;265;p18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44</a:t>
            </a:fld>
            <a:endParaRPr/>
          </a:p>
        </p:txBody>
      </p:sp>
      <p:sp>
        <p:nvSpPr>
          <p:cNvPr id="266" name="Google Shape;266;p18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INVERSE TRANSLATION AND SCALING</a:t>
            </a:r>
            <a:endParaRPr/>
          </a:p>
        </p:txBody>
      </p:sp>
      <p:pic>
        <p:nvPicPr>
          <p:cNvPr id="267" name="Google Shape;26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09800" y="4724400"/>
            <a:ext cx="4572000" cy="1697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INVERSE ROTATION AND SHEAR</a:t>
            </a:r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Inverse of rotation R</a:t>
            </a:r>
            <a:r>
              <a:rPr lang="en-US" sz="2000" b="1" i="0" u="none" baseline="30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-1</a:t>
            </a: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R(-θ):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Inverse of shear H</a:t>
            </a:r>
            <a:r>
              <a:rPr lang="en-US" sz="2000" b="1" i="0" u="none" baseline="30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-1</a:t>
            </a: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generally h=0 or g=0.</a:t>
            </a:r>
            <a:endParaRPr/>
          </a:p>
        </p:txBody>
      </p:sp>
      <p:sp>
        <p:nvSpPr>
          <p:cNvPr id="275" name="Google Shape;275;p19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/>
          </a:p>
        </p:txBody>
      </p:sp>
      <p:pic>
        <p:nvPicPr>
          <p:cNvPr id="276" name="Google Shape;27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9200" y="1676400"/>
            <a:ext cx="6172200" cy="191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71600" y="4495800"/>
            <a:ext cx="5562600" cy="177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0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COMPOSING AFFINE TRANSFORMATIONS</a:t>
            </a:r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body" idx="1"/>
          </p:nvPr>
        </p:nvSpPr>
        <p:spPr>
          <a:xfrm>
            <a:off x="838200" y="1295400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800" b="1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8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Usually, we want to apply several affine transformations in a particular order to the figures in a scene: for example,</a:t>
            </a:r>
            <a:endParaRPr sz="2000" dirty="0"/>
          </a:p>
          <a:p>
            <a:pPr marL="858837" marR="0" lvl="4" indent="-17303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▪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translate by (3,  - 4) </a:t>
            </a:r>
            <a:endParaRPr sz="2000" dirty="0"/>
          </a:p>
          <a:p>
            <a:pPr marL="858837" marR="0" lvl="4" indent="-17303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▪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 rotate by 30</a:t>
            </a:r>
            <a:r>
              <a:rPr lang="en-US" sz="2800" b="0" i="0" u="none" strike="noStrike" cap="none" baseline="30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000" dirty="0"/>
          </a:p>
          <a:p>
            <a:pPr marL="858837" marR="0" lvl="4" indent="-17303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▪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 scale by (2,  - 1) and so on.</a:t>
            </a:r>
            <a:endParaRPr sz="2000" dirty="0"/>
          </a:p>
          <a:p>
            <a:pPr marL="3429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8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Applying successive affine transformations is called composing affine transformations.</a:t>
            </a:r>
            <a:endParaRPr sz="2000" dirty="0"/>
          </a:p>
        </p:txBody>
      </p:sp>
      <p:sp>
        <p:nvSpPr>
          <p:cNvPr id="285" name="Google Shape;285;p20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46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10" t="25343" r="65824" b="36472"/>
          <a:stretch/>
        </p:blipFill>
        <p:spPr bwMode="auto">
          <a:xfrm>
            <a:off x="0" y="4146116"/>
            <a:ext cx="9144000" cy="2793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Affine transformations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654" y="1112662"/>
            <a:ext cx="8647351" cy="4311107"/>
          </a:xfrm>
        </p:spPr>
        <p:txBody>
          <a:bodyPr/>
          <a:lstStyle/>
          <a:p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Affine transformations are the transformations that change the shape of the object they are applied on but they do not distort the object. </a:t>
            </a:r>
          </a:p>
          <a:p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Affine transformations have the following properties.</a:t>
            </a:r>
          </a:p>
          <a:p>
            <a:pPr lvl="1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The distances between the points are not preserved.</a:t>
            </a:r>
          </a:p>
          <a:p>
            <a:pPr lvl="1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The angles are not preserved.</a:t>
            </a:r>
          </a:p>
          <a:p>
            <a:pPr lvl="1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The ratios of the distances between the points are preserved.</a:t>
            </a:r>
          </a:p>
          <a:p>
            <a:pPr lvl="1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Parallel lines remain parallel after the transformations are applied.</a:t>
            </a:r>
          </a:p>
          <a:p>
            <a:pPr lvl="1"/>
            <a:r>
              <a:rPr lang="en-US" sz="2400" b="0" dirty="0">
                <a:latin typeface="Times New Roman" pitchFamily="18" charset="0"/>
                <a:cs typeface="Times New Roman" pitchFamily="18" charset="0"/>
              </a:rPr>
              <a:t>Affine transformations include i) Scaling ii) Shear</a:t>
            </a:r>
          </a:p>
          <a:p>
            <a:endParaRPr lang="en-US" sz="2400" b="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141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0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 OF TRANSFORMATIONS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house has been scaled, rotated and translated, in both 2D and 3D.</a:t>
            </a:r>
            <a:endParaRPr/>
          </a:p>
        </p:txBody>
      </p:sp>
      <p:pic>
        <p:nvPicPr>
          <p:cNvPr id="102" name="Google Shape;102;p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2667000"/>
            <a:ext cx="8229600" cy="345916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OPENGL GRAPHICS PIPELINE</a:t>
            </a:r>
            <a:endParaRPr/>
          </a:p>
        </p:txBody>
      </p:sp>
      <p:sp>
        <p:nvSpPr>
          <p:cNvPr id="136" name="Google Shape;136;p6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version is simplified.</a:t>
            </a:r>
            <a:endParaRPr/>
          </a:p>
        </p:txBody>
      </p:sp>
      <p:sp>
        <p:nvSpPr>
          <p:cNvPr id="138" name="Google Shape;138;p6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/>
          </a:p>
        </p:txBody>
      </p:sp>
      <p:pic>
        <p:nvPicPr>
          <p:cNvPr id="139" name="Google Shape;13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" y="2743200"/>
            <a:ext cx="8229600" cy="3633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TRANSFORMATIONS (2)</a:t>
            </a:r>
            <a:endParaRPr/>
          </a:p>
        </p:txBody>
      </p:sp>
      <p:sp>
        <p:nvSpPr>
          <p:cNvPr id="110" name="Google Shape;110;p3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3D, many cubes make a city.</a:t>
            </a: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/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4600" y="2438400"/>
            <a:ext cx="3810000" cy="30670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8855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>
            <a:spLocks noGrp="1"/>
          </p:cNvSpPr>
          <p:nvPr>
            <p:ph type="title"/>
          </p:nvPr>
        </p:nvSpPr>
        <p:spPr>
          <a:xfrm>
            <a:off x="822325" y="365125"/>
            <a:ext cx="7521575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TRANSFORMATIONS (3)</a:t>
            </a:r>
            <a:endParaRPr/>
          </a:p>
        </p:txBody>
      </p:sp>
      <p:sp>
        <p:nvSpPr>
          <p:cNvPr id="119" name="Google Shape;119;p4"/>
          <p:cNvSpPr txBox="1">
            <a:spLocks noGrp="1"/>
          </p:cNvSpPr>
          <p:nvPr>
            <p:ph type="body" idx="1"/>
          </p:nvPr>
        </p:nvSpPr>
        <p:spPr>
          <a:xfrm>
            <a:off x="822325" y="1100137"/>
            <a:ext cx="7521575" cy="357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snowflake exhibits symmetries.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design a single motif and draw the whole shape using appropriate reflections, rotations, and translations of the motif.</a:t>
            </a:r>
            <a:endParaRPr/>
          </a:p>
        </p:txBody>
      </p:sp>
      <p:sp>
        <p:nvSpPr>
          <p:cNvPr id="121" name="Google Shape;121;p4"/>
          <p:cNvSpPr/>
          <p:nvPr/>
        </p:nvSpPr>
        <p:spPr>
          <a:xfrm>
            <a:off x="8401050" y="6170612"/>
            <a:ext cx="503237" cy="503237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/>
          </a:p>
        </p:txBody>
      </p:sp>
      <p:pic>
        <p:nvPicPr>
          <p:cNvPr id="122" name="Google Shape;12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0200" y="3810000"/>
            <a:ext cx="5943600" cy="2489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4720873"/>
      </p:ext>
    </p:extLst>
  </p:cSld>
  <p:clrMapOvr>
    <a:masterClrMapping/>
  </p:clrMapOvr>
</p:sld>
</file>

<file path=ppt/theme/theme1.xml><?xml version="1.0" encoding="utf-8"?>
<a:theme xmlns:a="http://schemas.openxmlformats.org/drawingml/2006/main" name="1_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1237</Words>
  <Application>Microsoft Office PowerPoint</Application>
  <PresentationFormat>On-screen Show (4:3)</PresentationFormat>
  <Paragraphs>284</Paragraphs>
  <Slides>46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46</vt:i4>
      </vt:variant>
    </vt:vector>
  </HeadingPairs>
  <TitlesOfParts>
    <vt:vector size="48" baseType="lpstr">
      <vt:lpstr>1_Angles</vt:lpstr>
      <vt:lpstr>Angles</vt:lpstr>
      <vt:lpstr>TRANSFORMATIONS OF OBJECTS </vt:lpstr>
      <vt:lpstr>Transformation</vt:lpstr>
      <vt:lpstr>PowerPoint Presentation</vt:lpstr>
      <vt:lpstr>Solid body transformations</vt:lpstr>
      <vt:lpstr>Affine transformations</vt:lpstr>
      <vt:lpstr>EXAMPLE OF TRANSFORMATIONS</vt:lpstr>
      <vt:lpstr>THE OPENGL GRAPHICS PIPELINE</vt:lpstr>
      <vt:lpstr>USING TRANSFORMATIONS (2)</vt:lpstr>
      <vt:lpstr>USING TRANSFORMATIONS (3)</vt:lpstr>
      <vt:lpstr>USING TRANSFORMATIONS (5)</vt:lpstr>
      <vt:lpstr>AFFINE TRANSFORMATIONS </vt:lpstr>
      <vt:lpstr>AFFINE TRANSFORMATIONS (5)</vt:lpstr>
      <vt:lpstr>AFFINE TRANSFORMATIONS </vt:lpstr>
      <vt:lpstr>AFFINE TRANSFORMATIONS </vt:lpstr>
      <vt:lpstr>GEOMETRIC EFFECTS OF AFFINE TRANSFORMATIONS</vt:lpstr>
      <vt:lpstr>TRANSLATIONS </vt:lpstr>
      <vt:lpstr>Translation of point: </vt:lpstr>
      <vt:lpstr>PowerPoint Presentation</vt:lpstr>
      <vt:lpstr>PowerPoint Presentation</vt:lpstr>
      <vt:lpstr>SCALING</vt:lpstr>
      <vt:lpstr>EXAMPLE OF SCALING</vt:lpstr>
      <vt:lpstr>TYPES OF SCALING</vt:lpstr>
      <vt:lpstr>PowerPoint Presentation</vt:lpstr>
      <vt:lpstr>Formula for the Scaling:  </vt:lpstr>
      <vt:lpstr>PowerPoint Presentation</vt:lpstr>
      <vt:lpstr>PowerPoint Presentation</vt:lpstr>
      <vt:lpstr>PowerPoint Presentation</vt:lpstr>
      <vt:lpstr>ROTATION</vt:lpstr>
      <vt:lpstr>PowerPoint Presentation</vt:lpstr>
      <vt:lpstr>PowerPoint Presentation</vt:lpstr>
      <vt:lpstr>PowerPoint Presentation</vt:lpstr>
      <vt:lpstr>PowerPoint Presentation</vt:lpstr>
      <vt:lpstr>SHEAR</vt:lpstr>
      <vt:lpstr>PowerPoint Presentation</vt:lpstr>
      <vt:lpstr>PowerPoint Presentation</vt:lpstr>
      <vt:lpstr>Shearing in X Axis-</vt:lpstr>
      <vt:lpstr>PowerPoint Presentation</vt:lpstr>
      <vt:lpstr>Shearing in Y Axis-</vt:lpstr>
      <vt:lpstr>PowerPoint Presentation</vt:lpstr>
      <vt:lpstr>Problem-01: </vt:lpstr>
      <vt:lpstr>PowerPoint Presentation</vt:lpstr>
      <vt:lpstr>PowerPoint Presentation</vt:lpstr>
      <vt:lpstr>PowerPoint Presentation</vt:lpstr>
      <vt:lpstr>INVERSE TRANSLATION AND SCALING</vt:lpstr>
      <vt:lpstr>INVERSE ROTATION AND SHEAR</vt:lpstr>
      <vt:lpstr>COMPOSING AFFINE TRANSFORMATIONS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TRANSFORMATIONS OF OBJECTS</dc:title>
  <dc:creator>sadia arshid;Mathematical Sciences</dc:creator>
  <cp:lastModifiedBy>naveedzain2002@gmail.com</cp:lastModifiedBy>
  <cp:revision>62</cp:revision>
  <dcterms:created xsi:type="dcterms:W3CDTF">2005-12-01T14:22:17Z</dcterms:created>
  <dcterms:modified xsi:type="dcterms:W3CDTF">2025-03-06T05:45:00Z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1033-10.1.0.5552</vt:lpwstr>
  </property>
</Properties>
</file>